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4610100" cy="3460750"/>
  <p:notesSz cx="4610100" cy="34607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5049" y="39177"/>
            <a:ext cx="824230" cy="207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E5E5FF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22373A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373A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pc="75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#</a:t>
            </a:fld>
            <a:r>
              <a:rPr dirty="0" spc="130"/>
              <a:t> </a:t>
            </a:r>
            <a:r>
              <a:rPr dirty="0" spc="60"/>
              <a:t>/</a:t>
            </a:r>
            <a:r>
              <a:rPr dirty="0" spc="135"/>
              <a:t> </a:t>
            </a:r>
            <a:r>
              <a:rPr dirty="0" spc="-50"/>
              <a:t>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5E5FF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2373A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373A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pc="75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#</a:t>
            </a:fld>
            <a:r>
              <a:rPr dirty="0" spc="130"/>
              <a:t> </a:t>
            </a:r>
            <a:r>
              <a:rPr dirty="0" spc="60"/>
              <a:t>/</a:t>
            </a:r>
            <a:r>
              <a:rPr dirty="0" spc="135"/>
              <a:t> </a:t>
            </a:r>
            <a:r>
              <a:rPr dirty="0" spc="-50"/>
              <a:t>9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5E5FF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373A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pc="75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#</a:t>
            </a:fld>
            <a:r>
              <a:rPr dirty="0" spc="130"/>
              <a:t> </a:t>
            </a:r>
            <a:r>
              <a:rPr dirty="0" spc="60"/>
              <a:t>/</a:t>
            </a:r>
            <a:r>
              <a:rPr dirty="0" spc="135"/>
              <a:t> </a:t>
            </a:r>
            <a:r>
              <a:rPr dirty="0" spc="-50"/>
              <a:t>9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08004" cy="3456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994" y="289743"/>
            <a:ext cx="1618520" cy="3352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5E5FF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373A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pc="75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#</a:t>
            </a:fld>
            <a:r>
              <a:rPr dirty="0" spc="130"/>
              <a:t> </a:t>
            </a:r>
            <a:r>
              <a:rPr dirty="0" spc="60"/>
              <a:t>/</a:t>
            </a:r>
            <a:r>
              <a:rPr dirty="0" spc="135"/>
              <a:t> </a:t>
            </a:r>
            <a:r>
              <a:rPr dirty="0" spc="-50"/>
              <a:t>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2373A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pc="75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#</a:t>
            </a:fld>
            <a:r>
              <a:rPr dirty="0" spc="130"/>
              <a:t> </a:t>
            </a:r>
            <a:r>
              <a:rPr dirty="0" spc="60"/>
              <a:t>/</a:t>
            </a:r>
            <a:r>
              <a:rPr dirty="0" spc="135"/>
              <a:t> </a:t>
            </a:r>
            <a:r>
              <a:rPr dirty="0" spc="-50"/>
              <a:t>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4608004" cy="3456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257"/>
            <a:ext cx="4608195" cy="270510"/>
          </a:xfrm>
          <a:custGeom>
            <a:avLst/>
            <a:gdLst/>
            <a:ahLst/>
            <a:cxnLst/>
            <a:rect l="l" t="t" r="r" b="b"/>
            <a:pathLst>
              <a:path w="4608195" h="270510">
                <a:moveTo>
                  <a:pt x="4608004" y="0"/>
                </a:moveTo>
                <a:lnTo>
                  <a:pt x="0" y="0"/>
                </a:lnTo>
                <a:lnTo>
                  <a:pt x="0" y="269925"/>
                </a:lnTo>
                <a:lnTo>
                  <a:pt x="4608004" y="269925"/>
                </a:lnTo>
                <a:lnTo>
                  <a:pt x="4608004" y="0"/>
                </a:lnTo>
                <a:close/>
              </a:path>
            </a:pathLst>
          </a:custGeom>
          <a:solidFill>
            <a:srgbClr val="2237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049" y="39177"/>
            <a:ext cx="2571115" cy="207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E5E5FF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7294" y="696339"/>
            <a:ext cx="3876040" cy="2256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22373A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167301" y="3325205"/>
            <a:ext cx="454025" cy="133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2373A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pc="75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#</a:t>
            </a:fld>
            <a:r>
              <a:rPr dirty="0" spc="130"/>
              <a:t> </a:t>
            </a:r>
            <a:r>
              <a:rPr dirty="0" spc="60"/>
              <a:t>/</a:t>
            </a:r>
            <a:r>
              <a:rPr dirty="0" spc="135"/>
              <a:t> </a:t>
            </a:r>
            <a:r>
              <a:rPr dirty="0" spc="-50"/>
              <a:t>9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slide" Target="slide3.xml"/><Relationship Id="rId4" Type="http://schemas.openxmlformats.org/officeDocument/2006/relationships/slide" Target="slide5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5.jpg"/><Relationship Id="rId4" Type="http://schemas.openxmlformats.org/officeDocument/2006/relationships/hyperlink" Target="plum-popcorn.mp4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hyperlink" Target="https://revealjs.com/" TargetMode="External"/><Relationship Id="rId4" Type="http://schemas.openxmlformats.org/officeDocument/2006/relationships/hyperlink" Target="https://quarto.org/" TargetMode="Externa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hyperlink" Target="https://doi.org/10.1186/1479-7364-2-4-258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936374"/>
            <a:ext cx="3765550" cy="54927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2800"/>
              </a:lnSpc>
              <a:spcBef>
                <a:spcPts val="90"/>
              </a:spcBef>
            </a:pPr>
            <a:r>
              <a:rPr dirty="0" sz="1400" spc="145">
                <a:solidFill>
                  <a:srgbClr val="22373A"/>
                </a:solidFill>
              </a:rPr>
              <a:t>A</a:t>
            </a:r>
            <a:r>
              <a:rPr dirty="0" sz="1400" spc="50">
                <a:solidFill>
                  <a:srgbClr val="22373A"/>
                </a:solidFill>
              </a:rPr>
              <a:t> </a:t>
            </a:r>
            <a:r>
              <a:rPr dirty="0" sz="1400" spc="-10">
                <a:solidFill>
                  <a:srgbClr val="22373A"/>
                </a:solidFill>
              </a:rPr>
              <a:t>Template</a:t>
            </a:r>
            <a:r>
              <a:rPr dirty="0" sz="1400" spc="55">
                <a:solidFill>
                  <a:srgbClr val="22373A"/>
                </a:solidFill>
              </a:rPr>
              <a:t> </a:t>
            </a:r>
            <a:r>
              <a:rPr dirty="0" sz="1400" spc="-20">
                <a:solidFill>
                  <a:srgbClr val="22373A"/>
                </a:solidFill>
              </a:rPr>
              <a:t>for</a:t>
            </a:r>
            <a:r>
              <a:rPr dirty="0" sz="1400" spc="55">
                <a:solidFill>
                  <a:srgbClr val="22373A"/>
                </a:solidFill>
              </a:rPr>
              <a:t> </a:t>
            </a:r>
            <a:r>
              <a:rPr dirty="0" sz="1400" spc="-30">
                <a:solidFill>
                  <a:srgbClr val="22373A"/>
                </a:solidFill>
              </a:rPr>
              <a:t>Markdown</a:t>
            </a:r>
            <a:r>
              <a:rPr dirty="0" sz="1400" spc="55">
                <a:solidFill>
                  <a:srgbClr val="22373A"/>
                </a:solidFill>
              </a:rPr>
              <a:t> </a:t>
            </a:r>
            <a:r>
              <a:rPr dirty="0" sz="1400" spc="-30">
                <a:solidFill>
                  <a:srgbClr val="22373A"/>
                </a:solidFill>
              </a:rPr>
              <a:t>Beamer</a:t>
            </a:r>
            <a:r>
              <a:rPr dirty="0" sz="1400" spc="55">
                <a:solidFill>
                  <a:srgbClr val="22373A"/>
                </a:solidFill>
              </a:rPr>
              <a:t> </a:t>
            </a:r>
            <a:r>
              <a:rPr dirty="0" sz="1400" spc="-20">
                <a:solidFill>
                  <a:srgbClr val="22373A"/>
                </a:solidFill>
              </a:rPr>
              <a:t>Slides </a:t>
            </a:r>
            <a:r>
              <a:rPr dirty="0" sz="1400">
                <a:solidFill>
                  <a:srgbClr val="22373A"/>
                </a:solidFill>
              </a:rPr>
              <a:t>with</a:t>
            </a:r>
            <a:r>
              <a:rPr dirty="0" sz="1400" spc="75">
                <a:solidFill>
                  <a:srgbClr val="22373A"/>
                </a:solidFill>
              </a:rPr>
              <a:t> </a:t>
            </a:r>
            <a:r>
              <a:rPr dirty="0" sz="1400" spc="-10">
                <a:solidFill>
                  <a:srgbClr val="22373A"/>
                </a:solidFill>
              </a:rPr>
              <a:t>Pandoc</a:t>
            </a:r>
            <a:endParaRPr sz="1400"/>
          </a:p>
        </p:txBody>
      </p:sp>
      <p:grpSp>
        <p:nvGrpSpPr>
          <p:cNvPr id="3" name="object 3" descr=""/>
          <p:cNvGrpSpPr/>
          <p:nvPr/>
        </p:nvGrpSpPr>
        <p:grpSpPr>
          <a:xfrm>
            <a:off x="360003" y="1726707"/>
            <a:ext cx="3893185" cy="10160"/>
            <a:chOff x="360003" y="1726707"/>
            <a:chExt cx="3893185" cy="10160"/>
          </a:xfrm>
        </p:grpSpPr>
        <p:sp>
          <p:nvSpPr>
            <p:cNvPr id="4" name="object 4" descr=""/>
            <p:cNvSpPr/>
            <p:nvPr/>
          </p:nvSpPr>
          <p:spPr>
            <a:xfrm>
              <a:off x="362534" y="1729238"/>
              <a:ext cx="3888104" cy="5080"/>
            </a:xfrm>
            <a:custGeom>
              <a:avLst/>
              <a:gdLst/>
              <a:ahLst/>
              <a:cxnLst/>
              <a:rect l="l" t="t" r="r" b="b"/>
              <a:pathLst>
                <a:path w="3888104" h="5080">
                  <a:moveTo>
                    <a:pt x="0" y="5060"/>
                  </a:moveTo>
                  <a:lnTo>
                    <a:pt x="0" y="0"/>
                  </a:lnTo>
                  <a:lnTo>
                    <a:pt x="3888051" y="0"/>
                  </a:lnTo>
                  <a:lnTo>
                    <a:pt x="3888051" y="5060"/>
                  </a:lnTo>
                  <a:lnTo>
                    <a:pt x="0" y="5060"/>
                  </a:lnTo>
                  <a:close/>
                </a:path>
              </a:pathLst>
            </a:custGeom>
            <a:solidFill>
              <a:srgbClr val="EB80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62534" y="1729238"/>
              <a:ext cx="3888104" cy="5080"/>
            </a:xfrm>
            <a:custGeom>
              <a:avLst/>
              <a:gdLst/>
              <a:ahLst/>
              <a:cxnLst/>
              <a:rect l="l" t="t" r="r" b="b"/>
              <a:pathLst>
                <a:path w="3888104" h="5080">
                  <a:moveTo>
                    <a:pt x="0" y="5060"/>
                  </a:moveTo>
                  <a:lnTo>
                    <a:pt x="0" y="0"/>
                  </a:lnTo>
                  <a:lnTo>
                    <a:pt x="3888051" y="0"/>
                  </a:lnTo>
                  <a:lnTo>
                    <a:pt x="3888051" y="5060"/>
                  </a:lnTo>
                  <a:lnTo>
                    <a:pt x="0" y="5060"/>
                  </a:lnTo>
                  <a:close/>
                </a:path>
              </a:pathLst>
            </a:custGeom>
            <a:ln w="5060">
              <a:solidFill>
                <a:srgbClr val="EB801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44004" y="1970856"/>
            <a:ext cx="987425" cy="438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35300"/>
              </a:lnSpc>
              <a:spcBef>
                <a:spcPts val="100"/>
              </a:spcBef>
            </a:pPr>
            <a:r>
              <a:rPr dirty="0" sz="1000">
                <a:solidFill>
                  <a:srgbClr val="22373A"/>
                </a:solidFill>
                <a:latin typeface="Georgia"/>
                <a:cs typeface="Georgia"/>
              </a:rPr>
              <a:t>Jing Hua</a:t>
            </a:r>
            <a:r>
              <a:rPr dirty="0" sz="1000" spc="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000" spc="-20">
                <a:solidFill>
                  <a:srgbClr val="22373A"/>
                </a:solidFill>
                <a:latin typeface="Georgia"/>
                <a:cs typeface="Georgia"/>
              </a:rPr>
              <a:t>Zhao</a:t>
            </a:r>
            <a:r>
              <a:rPr dirty="0" sz="1000" spc="50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22373A"/>
                </a:solidFill>
                <a:latin typeface="Georgia"/>
                <a:cs typeface="Georgia"/>
              </a:rPr>
              <a:t>23 February</a:t>
            </a:r>
            <a:r>
              <a:rPr dirty="0" sz="1000" spc="-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000" spc="-60">
                <a:solidFill>
                  <a:srgbClr val="22373A"/>
                </a:solidFill>
                <a:latin typeface="Georgia"/>
                <a:cs typeface="Georgia"/>
              </a:rPr>
              <a:t>2025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15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pc="75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3</a:t>
            </a:fld>
            <a:r>
              <a:rPr dirty="0" spc="130"/>
              <a:t> </a:t>
            </a:r>
            <a:r>
              <a:rPr dirty="0" spc="60"/>
              <a:t>/</a:t>
            </a:r>
            <a:r>
              <a:rPr dirty="0" spc="135"/>
              <a:t> </a:t>
            </a:r>
            <a:r>
              <a:rPr dirty="0" spc="-50"/>
              <a:t>9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Key</a:t>
            </a:r>
            <a:r>
              <a:rPr dirty="0" spc="55"/>
              <a:t> </a:t>
            </a:r>
            <a:r>
              <a:rPr dirty="0" spc="-50"/>
              <a:t>Features</a:t>
            </a:r>
            <a:r>
              <a:rPr dirty="0" spc="60"/>
              <a:t> </a:t>
            </a:r>
            <a:r>
              <a:rPr dirty="0" spc="-10"/>
              <a:t>of</a:t>
            </a:r>
            <a:r>
              <a:rPr dirty="0" spc="60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 spc="-30"/>
              <a:t>Template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6049" y="0"/>
            <a:ext cx="251955" cy="25093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21957" y="608797"/>
            <a:ext cx="3883660" cy="2400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2725" marR="30480" indent="-175260">
              <a:lnSpc>
                <a:spcPct val="118000"/>
              </a:lnSpc>
              <a:spcBef>
                <a:spcPts val="100"/>
              </a:spcBef>
              <a:buFont typeface="Georgia"/>
              <a:buChar char="•"/>
              <a:tabLst>
                <a:tab pos="214629" algn="l"/>
              </a:tabLst>
            </a:pPr>
            <a:r>
              <a:rPr dirty="0" sz="1100" b="1">
                <a:solidFill>
                  <a:srgbClr val="22373A"/>
                </a:solidFill>
                <a:latin typeface="Georgia"/>
                <a:cs typeface="Georgia"/>
              </a:rPr>
              <a:t>YAML</a:t>
            </a:r>
            <a:r>
              <a:rPr dirty="0" sz="1100" spc="80" b="1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30" b="1">
                <a:solidFill>
                  <a:srgbClr val="22373A"/>
                </a:solidFill>
                <a:latin typeface="Georgia"/>
                <a:cs typeface="Georgia"/>
              </a:rPr>
              <a:t>Front</a:t>
            </a:r>
            <a:r>
              <a:rPr dirty="0" sz="1100" spc="80" b="1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b="1">
                <a:solidFill>
                  <a:srgbClr val="22373A"/>
                </a:solidFill>
                <a:latin typeface="Georgia"/>
                <a:cs typeface="Georgia"/>
              </a:rPr>
              <a:t>Matter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:</a:t>
            </a:r>
            <a:r>
              <a:rPr dirty="0" sz="1100" spc="14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Set</a:t>
            </a:r>
            <a:r>
              <a:rPr dirty="0" sz="1100" spc="5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2373A"/>
                </a:solidFill>
                <a:latin typeface="Georgia"/>
                <a:cs typeface="Georgia"/>
              </a:rPr>
              <a:t>metadata</a:t>
            </a:r>
            <a:r>
              <a:rPr dirty="0" sz="1100" spc="5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2373A"/>
                </a:solidFill>
                <a:latin typeface="Georgia"/>
                <a:cs typeface="Georgia"/>
              </a:rPr>
              <a:t>like</a:t>
            </a:r>
            <a:r>
              <a:rPr dirty="0" sz="1100" spc="4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the</a:t>
            </a:r>
            <a:r>
              <a:rPr dirty="0" sz="1100" spc="5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title,</a:t>
            </a:r>
            <a:r>
              <a:rPr dirty="0" sz="1100" spc="4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2373A"/>
                </a:solidFill>
                <a:latin typeface="Georgia"/>
                <a:cs typeface="Georgia"/>
              </a:rPr>
              <a:t>author, </a:t>
            </a:r>
            <a:r>
              <a:rPr dirty="0" sz="1100" spc="-10">
                <a:solidFill>
                  <a:srgbClr val="22373A"/>
                </a:solidFill>
                <a:latin typeface="Georgia"/>
                <a:cs typeface="Georgia"/>
              </a:rPr>
              <a:t>	</a:t>
            </a:r>
            <a:r>
              <a:rPr dirty="0" sz="1100" spc="-20">
                <a:solidFill>
                  <a:srgbClr val="22373A"/>
                </a:solidFill>
                <a:latin typeface="Georgia"/>
                <a:cs typeface="Georgia"/>
              </a:rPr>
              <a:t>theme,</a:t>
            </a:r>
            <a:r>
              <a:rPr dirty="0" sz="1100" spc="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and</a:t>
            </a:r>
            <a:r>
              <a:rPr dirty="0" sz="1100" spc="1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2373A"/>
                </a:solidFill>
                <a:latin typeface="Georgia"/>
                <a:cs typeface="Georgia"/>
              </a:rPr>
              <a:t>transitions.</a:t>
            </a:r>
            <a:endParaRPr sz="1100">
              <a:latin typeface="Georgia"/>
              <a:cs typeface="Georgia"/>
            </a:endParaRPr>
          </a:p>
          <a:p>
            <a:pPr marL="212725" marR="352425" indent="-175260">
              <a:lnSpc>
                <a:spcPct val="118000"/>
              </a:lnSpc>
              <a:buFont typeface="Georgia"/>
              <a:buChar char="•"/>
              <a:tabLst>
                <a:tab pos="214629" algn="l"/>
              </a:tabLst>
            </a:pPr>
            <a:r>
              <a:rPr dirty="0" sz="1100" spc="-35" b="1">
                <a:solidFill>
                  <a:srgbClr val="22373A"/>
                </a:solidFill>
                <a:latin typeface="Georgia"/>
                <a:cs typeface="Georgia"/>
              </a:rPr>
              <a:t>Headings</a:t>
            </a:r>
            <a:r>
              <a:rPr dirty="0" sz="1100" spc="-35">
                <a:solidFill>
                  <a:srgbClr val="22373A"/>
                </a:solidFill>
                <a:latin typeface="Georgia"/>
                <a:cs typeface="Georgia"/>
              </a:rPr>
              <a:t>:</a:t>
            </a:r>
            <a:r>
              <a:rPr dirty="0" sz="1100" spc="4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2373A"/>
                </a:solidFill>
                <a:latin typeface="Georgia"/>
                <a:cs typeface="Georgia"/>
              </a:rPr>
              <a:t>Use</a:t>
            </a:r>
            <a:r>
              <a:rPr dirty="0" sz="1100" spc="-2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2373A"/>
                </a:solidFill>
                <a:latin typeface="Georgia"/>
                <a:cs typeface="Georgia"/>
              </a:rPr>
              <a:t>#</a:t>
            </a:r>
            <a:r>
              <a:rPr dirty="0" sz="1100" spc="1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for</a:t>
            </a:r>
            <a:r>
              <a:rPr dirty="0" sz="1100" spc="2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2373A"/>
                </a:solidFill>
                <a:latin typeface="Georgia"/>
                <a:cs typeface="Georgia"/>
              </a:rPr>
              <a:t>slide</a:t>
            </a:r>
            <a:r>
              <a:rPr dirty="0" sz="1100" spc="1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titles,</a:t>
            </a:r>
            <a:r>
              <a:rPr dirty="0" sz="1100" spc="1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125">
                <a:solidFill>
                  <a:srgbClr val="22373A"/>
                </a:solidFill>
                <a:latin typeface="Georgia"/>
                <a:cs typeface="Georgia"/>
              </a:rPr>
              <a:t>##</a:t>
            </a:r>
            <a:r>
              <a:rPr dirty="0" sz="1100" spc="6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or</a:t>
            </a:r>
            <a:r>
              <a:rPr dirty="0" sz="1100" spc="1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140">
                <a:solidFill>
                  <a:srgbClr val="22373A"/>
                </a:solidFill>
                <a:latin typeface="Georgia"/>
                <a:cs typeface="Georgia"/>
              </a:rPr>
              <a:t>###</a:t>
            </a:r>
            <a:r>
              <a:rPr dirty="0" sz="1100" spc="7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for</a:t>
            </a:r>
            <a:r>
              <a:rPr dirty="0" sz="1100" spc="1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2373A"/>
                </a:solidFill>
                <a:latin typeface="Georgia"/>
                <a:cs typeface="Georgia"/>
              </a:rPr>
              <a:t>smaller 	headers.</a:t>
            </a:r>
            <a:endParaRPr sz="1100">
              <a:latin typeface="Georgia"/>
              <a:cs typeface="Georgia"/>
            </a:endParaRPr>
          </a:p>
          <a:p>
            <a:pPr marL="212725" marR="435609" indent="-175260">
              <a:lnSpc>
                <a:spcPct val="118000"/>
              </a:lnSpc>
              <a:buFont typeface="Georgia"/>
              <a:buChar char="•"/>
              <a:tabLst>
                <a:tab pos="214629" algn="l"/>
              </a:tabLst>
            </a:pPr>
            <a:r>
              <a:rPr dirty="0" sz="1100" spc="-40" b="1">
                <a:solidFill>
                  <a:srgbClr val="22373A"/>
                </a:solidFill>
                <a:latin typeface="Georgia"/>
                <a:cs typeface="Georgia"/>
              </a:rPr>
              <a:t>Horizontal</a:t>
            </a:r>
            <a:r>
              <a:rPr dirty="0" sz="1100" spc="70" b="1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10" b="1">
                <a:solidFill>
                  <a:srgbClr val="22373A"/>
                </a:solidFill>
                <a:latin typeface="Georgia"/>
                <a:cs typeface="Georgia"/>
              </a:rPr>
              <a:t>Slide</a:t>
            </a:r>
            <a:r>
              <a:rPr dirty="0" sz="1100" spc="70" b="1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35" b="1">
                <a:solidFill>
                  <a:srgbClr val="22373A"/>
                </a:solidFill>
                <a:latin typeface="Georgia"/>
                <a:cs typeface="Georgia"/>
              </a:rPr>
              <a:t>Separation</a:t>
            </a:r>
            <a:r>
              <a:rPr dirty="0" sz="1100" spc="-35">
                <a:solidFill>
                  <a:srgbClr val="22373A"/>
                </a:solidFill>
                <a:latin typeface="Georgia"/>
                <a:cs typeface="Georgia"/>
              </a:rPr>
              <a:t>:</a:t>
            </a:r>
            <a:r>
              <a:rPr dirty="0" sz="1100" spc="14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2373A"/>
                </a:solidFill>
                <a:latin typeface="Georgia"/>
                <a:cs typeface="Georgia"/>
              </a:rPr>
              <a:t>Use</a:t>
            </a:r>
            <a:r>
              <a:rPr dirty="0" sz="1100" spc="4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155">
                <a:solidFill>
                  <a:srgbClr val="22373A"/>
                </a:solidFill>
                <a:latin typeface="Georgia"/>
                <a:cs typeface="Georgia"/>
              </a:rPr>
              <a:t>---</a:t>
            </a:r>
            <a:r>
              <a:rPr dirty="0" sz="1100" spc="4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to</a:t>
            </a:r>
            <a:r>
              <a:rPr dirty="0" sz="1100" spc="4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2373A"/>
                </a:solidFill>
                <a:latin typeface="Georgia"/>
                <a:cs typeface="Georgia"/>
              </a:rPr>
              <a:t>separate </a:t>
            </a:r>
            <a:r>
              <a:rPr dirty="0" sz="1100" spc="-10">
                <a:solidFill>
                  <a:srgbClr val="22373A"/>
                </a:solidFill>
                <a:latin typeface="Georgia"/>
                <a:cs typeface="Georgia"/>
              </a:rPr>
              <a:t>	</a:t>
            </a:r>
            <a:r>
              <a:rPr dirty="0" sz="1100" spc="-20">
                <a:solidFill>
                  <a:srgbClr val="22373A"/>
                </a:solidFill>
                <a:latin typeface="Georgia"/>
                <a:cs typeface="Georgia"/>
              </a:rPr>
              <a:t>individual</a:t>
            </a:r>
            <a:r>
              <a:rPr dirty="0" sz="1100" spc="5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2373A"/>
                </a:solidFill>
                <a:latin typeface="Georgia"/>
                <a:cs typeface="Georgia"/>
              </a:rPr>
              <a:t>slides.</a:t>
            </a:r>
            <a:endParaRPr sz="1100">
              <a:latin typeface="Georgia"/>
              <a:cs typeface="Georgia"/>
            </a:endParaRPr>
          </a:p>
          <a:p>
            <a:pPr marL="212725" marR="252095" indent="-175260">
              <a:lnSpc>
                <a:spcPct val="118000"/>
              </a:lnSpc>
              <a:spcBef>
                <a:spcPts val="5"/>
              </a:spcBef>
              <a:buFont typeface="Georgia"/>
              <a:buChar char="•"/>
              <a:tabLst>
                <a:tab pos="214629" algn="l"/>
              </a:tabLst>
            </a:pPr>
            <a:r>
              <a:rPr dirty="0" sz="1100" b="1">
                <a:solidFill>
                  <a:srgbClr val="22373A"/>
                </a:solidFill>
                <a:latin typeface="Georgia"/>
                <a:cs typeface="Georgia"/>
              </a:rPr>
              <a:t>Code</a:t>
            </a:r>
            <a:r>
              <a:rPr dirty="0" sz="1100" spc="45" b="1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20" b="1">
                <a:solidFill>
                  <a:srgbClr val="22373A"/>
                </a:solidFill>
                <a:latin typeface="Georgia"/>
                <a:cs typeface="Georgia"/>
              </a:rPr>
              <a:t>Blocks</a:t>
            </a:r>
            <a:r>
              <a:rPr dirty="0" sz="1100" spc="-20">
                <a:solidFill>
                  <a:srgbClr val="22373A"/>
                </a:solidFill>
                <a:latin typeface="Georgia"/>
                <a:cs typeface="Georgia"/>
              </a:rPr>
              <a:t>:</a:t>
            </a:r>
            <a:r>
              <a:rPr dirty="0" sz="1100" spc="10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Wrap</a:t>
            </a:r>
            <a:r>
              <a:rPr dirty="0" sz="1100" spc="2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2373A"/>
                </a:solidFill>
                <a:latin typeface="Georgia"/>
                <a:cs typeface="Georgia"/>
              </a:rPr>
              <a:t>code</a:t>
            </a:r>
            <a:r>
              <a:rPr dirty="0" sz="1100" spc="1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in</a:t>
            </a:r>
            <a:r>
              <a:rPr dirty="0" sz="1100" spc="1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triple</a:t>
            </a:r>
            <a:r>
              <a:rPr dirty="0" sz="1100" spc="2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2373A"/>
                </a:solidFill>
                <a:latin typeface="Georgia"/>
                <a:cs typeface="Georgia"/>
              </a:rPr>
              <a:t>backticks</a:t>
            </a:r>
            <a:r>
              <a:rPr dirty="0" sz="1100" spc="1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for</a:t>
            </a:r>
            <a:r>
              <a:rPr dirty="0" sz="1100" spc="2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2373A"/>
                </a:solidFill>
                <a:latin typeface="Georgia"/>
                <a:cs typeface="Georgia"/>
              </a:rPr>
              <a:t>syntax 	highlighting.</a:t>
            </a:r>
            <a:endParaRPr sz="1100">
              <a:latin typeface="Georgia"/>
              <a:cs typeface="Georgia"/>
            </a:endParaRPr>
          </a:p>
          <a:p>
            <a:pPr marL="212725" marR="66040" indent="-175260">
              <a:lnSpc>
                <a:spcPct val="118000"/>
              </a:lnSpc>
              <a:buFont typeface="Georgia"/>
              <a:buChar char="•"/>
              <a:tabLst>
                <a:tab pos="214629" algn="l"/>
              </a:tabLst>
            </a:pPr>
            <a:r>
              <a:rPr dirty="0" sz="1100" spc="105" b="1">
                <a:solidFill>
                  <a:srgbClr val="22373A"/>
                </a:solidFill>
                <a:latin typeface="Georgia"/>
                <a:cs typeface="Georgia"/>
              </a:rPr>
              <a:t>A</a:t>
            </a:r>
            <a:r>
              <a:rPr dirty="0" sz="1100" spc="60" b="1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20" b="1">
                <a:solidFill>
                  <a:srgbClr val="22373A"/>
                </a:solidFill>
                <a:latin typeface="Georgia"/>
                <a:cs typeface="Georgia"/>
              </a:rPr>
              <a:t>Dozen</a:t>
            </a:r>
            <a:r>
              <a:rPr dirty="0" sz="1100" spc="60" b="1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10" b="1">
                <a:solidFill>
                  <a:srgbClr val="22373A"/>
                </a:solidFill>
                <a:latin typeface="Georgia"/>
                <a:cs typeface="Georgia"/>
              </a:rPr>
              <a:t>Others</a:t>
            </a:r>
            <a:r>
              <a:rPr dirty="0" sz="1100" spc="-10">
                <a:solidFill>
                  <a:srgbClr val="22373A"/>
                </a:solidFill>
                <a:latin typeface="Georgia"/>
                <a:cs typeface="Georgia"/>
              </a:rPr>
              <a:t>:</a:t>
            </a:r>
            <a:r>
              <a:rPr dirty="0" sz="1100" spc="12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2373A"/>
                </a:solidFill>
                <a:latin typeface="Georgia"/>
                <a:cs typeface="Georgia"/>
              </a:rPr>
              <a:t>Bookmarks,</a:t>
            </a:r>
            <a:r>
              <a:rPr dirty="0" sz="1100" spc="3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title</a:t>
            </a:r>
            <a:r>
              <a:rPr dirty="0" sz="1100" spc="3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page</a:t>
            </a:r>
            <a:r>
              <a:rPr dirty="0" sz="1100" spc="3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2373A"/>
                </a:solidFill>
                <a:latin typeface="Georgia"/>
                <a:cs typeface="Georgia"/>
              </a:rPr>
              <a:t>image,</a:t>
            </a:r>
            <a:r>
              <a:rPr dirty="0" sz="1100" spc="3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2373A"/>
                </a:solidFill>
                <a:latin typeface="Georgia"/>
                <a:cs typeface="Georgia"/>
              </a:rPr>
              <a:t>icon</a:t>
            </a:r>
            <a:r>
              <a:rPr dirty="0" sz="1100" spc="3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2373A"/>
                </a:solidFill>
                <a:latin typeface="Georgia"/>
                <a:cs typeface="Georgia"/>
              </a:rPr>
              <a:t>on </a:t>
            </a:r>
            <a:r>
              <a:rPr dirty="0" sz="1100" spc="-25">
                <a:solidFill>
                  <a:srgbClr val="22373A"/>
                </a:solidFill>
                <a:latin typeface="Georgia"/>
                <a:cs typeface="Georgia"/>
              </a:rPr>
              <a:t>	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title,</a:t>
            </a:r>
            <a:r>
              <a:rPr dirty="0" sz="1100" spc="3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2373A"/>
                </a:solidFill>
                <a:latin typeface="Georgia"/>
                <a:cs typeface="Georgia"/>
              </a:rPr>
              <a:t>background</a:t>
            </a:r>
            <a:r>
              <a:rPr dirty="0" sz="1100" spc="3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2373A"/>
                </a:solidFill>
                <a:latin typeface="Georgia"/>
                <a:cs typeface="Georgia"/>
              </a:rPr>
              <a:t>shading,</a:t>
            </a:r>
            <a:r>
              <a:rPr dirty="0" sz="1100" spc="3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35">
                <a:solidFill>
                  <a:srgbClr val="22373A"/>
                </a:solidFill>
                <a:latin typeface="Georgia"/>
                <a:cs typeface="Georgia"/>
              </a:rPr>
              <a:t>embedded</a:t>
            </a:r>
            <a:r>
              <a:rPr dirty="0" sz="1100" spc="3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2373A"/>
                </a:solidFill>
                <a:latin typeface="Georgia"/>
                <a:cs typeface="Georgia"/>
              </a:rPr>
              <a:t>image,</a:t>
            </a:r>
            <a:r>
              <a:rPr dirty="0" sz="1100" spc="3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2373A"/>
                </a:solidFill>
                <a:latin typeface="Georgia"/>
                <a:cs typeface="Georgia"/>
              </a:rPr>
              <a:t>citation</a:t>
            </a:r>
            <a:r>
              <a:rPr dirty="0" baseline="27777" sz="1200" spc="-15">
                <a:solidFill>
                  <a:srgbClr val="22373A"/>
                </a:solidFill>
                <a:latin typeface="Georgia"/>
                <a:cs typeface="Georgia"/>
              </a:rPr>
              <a:t>1</a:t>
            </a:r>
            <a:r>
              <a:rPr dirty="0" sz="1100" spc="-10">
                <a:solidFill>
                  <a:srgbClr val="22373A"/>
                </a:solidFill>
                <a:latin typeface="Georgia"/>
                <a:cs typeface="Georgia"/>
              </a:rPr>
              <a:t>, </a:t>
            </a:r>
            <a:r>
              <a:rPr dirty="0" sz="1100" spc="-10">
                <a:solidFill>
                  <a:srgbClr val="22373A"/>
                </a:solidFill>
                <a:latin typeface="Georgia"/>
                <a:cs typeface="Georgia"/>
              </a:rPr>
              <a:t>	</a:t>
            </a:r>
            <a:r>
              <a:rPr dirty="0" sz="1100" spc="-25">
                <a:solidFill>
                  <a:srgbClr val="22373A"/>
                </a:solidFill>
                <a:latin typeface="Georgia"/>
                <a:cs typeface="Georgia"/>
              </a:rPr>
              <a:t>colored</a:t>
            </a:r>
            <a:r>
              <a:rPr dirty="0" sz="1100" spc="4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URLs,</a:t>
            </a:r>
            <a:r>
              <a:rPr dirty="0" sz="1100" spc="4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2373A"/>
                </a:solidFill>
                <a:latin typeface="Georgia"/>
                <a:cs typeface="Georgia"/>
              </a:rPr>
              <a:t>figure</a:t>
            </a:r>
            <a:r>
              <a:rPr dirty="0" sz="1100" spc="4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35">
                <a:solidFill>
                  <a:srgbClr val="22373A"/>
                </a:solidFill>
                <a:latin typeface="Georgia"/>
                <a:cs typeface="Georgia"/>
              </a:rPr>
              <a:t>numbering,</a:t>
            </a:r>
            <a:r>
              <a:rPr dirty="0" sz="1100" spc="4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table</a:t>
            </a:r>
            <a:r>
              <a:rPr dirty="0" sz="1100" spc="4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35">
                <a:solidFill>
                  <a:srgbClr val="22373A"/>
                </a:solidFill>
                <a:latin typeface="Georgia"/>
                <a:cs typeface="Georgia"/>
              </a:rPr>
              <a:t>numbering,</a:t>
            </a:r>
            <a:r>
              <a:rPr dirty="0" sz="1100" spc="4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2373A"/>
                </a:solidFill>
                <a:latin typeface="Georgia"/>
                <a:cs typeface="Georgia"/>
              </a:rPr>
              <a:t>multiple </a:t>
            </a:r>
            <a:r>
              <a:rPr dirty="0" sz="1100" spc="-10">
                <a:solidFill>
                  <a:srgbClr val="22373A"/>
                </a:solidFill>
                <a:latin typeface="Georgia"/>
                <a:cs typeface="Georgia"/>
              </a:rPr>
              <a:t>	</a:t>
            </a:r>
            <a:r>
              <a:rPr dirty="0" sz="1100" spc="-30">
                <a:solidFill>
                  <a:srgbClr val="22373A"/>
                </a:solidFill>
                <a:latin typeface="Georgia"/>
                <a:cs typeface="Georgia"/>
              </a:rPr>
              <a:t>columns,</a:t>
            </a:r>
            <a:r>
              <a:rPr dirty="0" sz="1100" spc="5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page</a:t>
            </a:r>
            <a:r>
              <a:rPr dirty="0" sz="1100" spc="5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/</a:t>
            </a:r>
            <a:r>
              <a:rPr dirty="0" sz="1100" spc="5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total</a:t>
            </a:r>
            <a:r>
              <a:rPr dirty="0" sz="1100" spc="5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35">
                <a:solidFill>
                  <a:srgbClr val="22373A"/>
                </a:solidFill>
                <a:latin typeface="Georgia"/>
                <a:cs typeface="Georgia"/>
              </a:rPr>
              <a:t>numbering,</a:t>
            </a:r>
            <a:r>
              <a:rPr dirty="0" sz="1100" spc="5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link</a:t>
            </a:r>
            <a:r>
              <a:rPr dirty="0" sz="1100" spc="5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to</a:t>
            </a:r>
            <a:r>
              <a:rPr dirty="0" sz="1100" spc="5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2373A"/>
                </a:solidFill>
                <a:latin typeface="Georgia"/>
                <a:cs typeface="Georgia"/>
              </a:rPr>
              <a:t>videos.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15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pc="75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3</a:t>
            </a:fld>
            <a:r>
              <a:rPr dirty="0" spc="130"/>
              <a:t> </a:t>
            </a:r>
            <a:r>
              <a:rPr dirty="0" spc="60"/>
              <a:t>/</a:t>
            </a:r>
            <a:r>
              <a:rPr dirty="0" spc="135"/>
              <a:t> </a:t>
            </a:r>
            <a:r>
              <a:rPr dirty="0" spc="-50"/>
              <a:t>9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5049" y="39177"/>
            <a:ext cx="128778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25" b="1">
                <a:solidFill>
                  <a:srgbClr val="E5E5FF"/>
                </a:solidFill>
                <a:latin typeface="Georgia"/>
                <a:cs typeface="Georgia"/>
              </a:rPr>
              <a:t>Slide</a:t>
            </a:r>
            <a:r>
              <a:rPr dirty="0" sz="1200" spc="5" b="1">
                <a:solidFill>
                  <a:srgbClr val="E5E5FF"/>
                </a:solidFill>
                <a:latin typeface="Georgia"/>
                <a:cs typeface="Georgia"/>
              </a:rPr>
              <a:t> </a:t>
            </a:r>
            <a:r>
              <a:rPr dirty="0" sz="1200" b="1">
                <a:solidFill>
                  <a:srgbClr val="E5E5FF"/>
                </a:solidFill>
                <a:latin typeface="Georgia"/>
                <a:cs typeface="Georgia"/>
              </a:rPr>
              <a:t>with</a:t>
            </a:r>
            <a:r>
              <a:rPr dirty="0" sz="1200" spc="10" b="1">
                <a:solidFill>
                  <a:srgbClr val="E5E5FF"/>
                </a:solidFill>
                <a:latin typeface="Georgia"/>
                <a:cs typeface="Georgia"/>
              </a:rPr>
              <a:t> </a:t>
            </a:r>
            <a:r>
              <a:rPr dirty="0" sz="1200" spc="-50" b="1">
                <a:solidFill>
                  <a:srgbClr val="E5E5FF"/>
                </a:solidFill>
                <a:latin typeface="Georgia"/>
                <a:cs typeface="Georgia"/>
              </a:rPr>
              <a:t>Image</a:t>
            </a:r>
            <a:endParaRPr sz="1200">
              <a:latin typeface="Georgia"/>
              <a:cs typeface="Georgi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6049" y="0"/>
            <a:ext cx="251955" cy="25093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4409" y="318447"/>
            <a:ext cx="1719193" cy="279733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753438" y="3187349"/>
            <a:ext cx="11017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22373A"/>
                </a:solidFill>
                <a:latin typeface="Georgia"/>
                <a:cs typeface="Georgia"/>
              </a:rPr>
              <a:t>Figure</a:t>
            </a:r>
            <a:r>
              <a:rPr dirty="0" sz="1000" spc="100" b="1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000" b="1">
                <a:solidFill>
                  <a:srgbClr val="22373A"/>
                </a:solidFill>
                <a:latin typeface="Georgia"/>
                <a:cs typeface="Georgia"/>
              </a:rPr>
              <a:t>1:</a:t>
            </a:r>
            <a:r>
              <a:rPr dirty="0" sz="1000" spc="229" b="1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22373A"/>
                </a:solidFill>
                <a:latin typeface="Georgia"/>
                <a:cs typeface="Georgia"/>
              </a:rPr>
              <a:t>ph</a:t>
            </a:r>
            <a:r>
              <a:rPr dirty="0" sz="1000" spc="-10">
                <a:solidFill>
                  <a:srgbClr val="22373A"/>
                </a:solidFill>
                <a:latin typeface="Georgia"/>
                <a:cs typeface="Georgia"/>
              </a:rPr>
              <a:t>ysalis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15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pc="75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3</a:t>
            </a:fld>
            <a:r>
              <a:rPr dirty="0" spc="130"/>
              <a:t> </a:t>
            </a:r>
            <a:r>
              <a:rPr dirty="0" spc="60"/>
              <a:t>/</a:t>
            </a:r>
            <a:r>
              <a:rPr dirty="0" spc="135"/>
              <a:t> </a:t>
            </a:r>
            <a:r>
              <a:rPr dirty="0" spc="-50"/>
              <a:t>9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Code/Math</a:t>
            </a:r>
            <a:r>
              <a:rPr dirty="0" spc="160"/>
              <a:t> </a:t>
            </a:r>
            <a:r>
              <a:rPr dirty="0"/>
              <a:t>(</a:t>
            </a:r>
            <a:r>
              <a:rPr dirty="0" b="0" i="1">
                <a:latin typeface="Calibri"/>
                <a:cs typeface="Calibri"/>
              </a:rPr>
              <a:t>φ</a:t>
            </a:r>
            <a:r>
              <a:rPr dirty="0" b="0">
                <a:latin typeface="Tahoma"/>
                <a:cs typeface="Tahoma"/>
              </a:rPr>
              <a:t>(</a:t>
            </a:r>
            <a:r>
              <a:rPr dirty="0" b="0" i="1">
                <a:latin typeface="Calibri"/>
                <a:cs typeface="Calibri"/>
              </a:rPr>
              <a:t>x,</a:t>
            </a:r>
            <a:r>
              <a:rPr dirty="0" spc="-65" b="0" i="1">
                <a:latin typeface="Calibri"/>
                <a:cs typeface="Calibri"/>
              </a:rPr>
              <a:t> </a:t>
            </a:r>
            <a:r>
              <a:rPr dirty="0" b="0" i="1">
                <a:latin typeface="Calibri"/>
                <a:cs typeface="Calibri"/>
              </a:rPr>
              <a:t>y</a:t>
            </a:r>
            <a:r>
              <a:rPr dirty="0" b="0">
                <a:latin typeface="Tahoma"/>
                <a:cs typeface="Tahoma"/>
              </a:rPr>
              <a:t>)</a:t>
            </a:r>
            <a:r>
              <a:rPr dirty="0"/>
              <a:t>)</a:t>
            </a:r>
            <a:r>
              <a:rPr dirty="0" spc="165"/>
              <a:t> </a:t>
            </a:r>
            <a:r>
              <a:rPr dirty="0" spc="-30"/>
              <a:t>Example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6049" y="0"/>
            <a:ext cx="251955" cy="25093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47294" y="652612"/>
            <a:ext cx="1917064" cy="61912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100" i="1">
                <a:solidFill>
                  <a:srgbClr val="60A0AF"/>
                </a:solidFill>
                <a:latin typeface="Times New Roman"/>
                <a:cs typeface="Times New Roman"/>
              </a:rPr>
              <a:t>#</a:t>
            </a:r>
            <a:r>
              <a:rPr dirty="0" sz="1100" spc="370" i="1">
                <a:solidFill>
                  <a:srgbClr val="60A0AF"/>
                </a:solidFill>
                <a:latin typeface="Times New Roman"/>
                <a:cs typeface="Times New Roman"/>
              </a:rPr>
              <a:t> </a:t>
            </a:r>
            <a:r>
              <a:rPr dirty="0" sz="1100" i="1">
                <a:solidFill>
                  <a:srgbClr val="60A0AF"/>
                </a:solidFill>
                <a:latin typeface="Times New Roman"/>
                <a:cs typeface="Times New Roman"/>
              </a:rPr>
              <a:t>Sample</a:t>
            </a:r>
            <a:r>
              <a:rPr dirty="0" sz="1100" spc="370" i="1">
                <a:solidFill>
                  <a:srgbClr val="60A0AF"/>
                </a:solidFill>
                <a:latin typeface="Times New Roman"/>
                <a:cs typeface="Times New Roman"/>
              </a:rPr>
              <a:t> </a:t>
            </a:r>
            <a:r>
              <a:rPr dirty="0" sz="1100" spc="50" i="1">
                <a:solidFill>
                  <a:srgbClr val="60A0AF"/>
                </a:solidFill>
                <a:latin typeface="Times New Roman"/>
                <a:cs typeface="Times New Roman"/>
              </a:rPr>
              <a:t>Python</a:t>
            </a:r>
            <a:r>
              <a:rPr dirty="0" sz="1100" spc="370" i="1">
                <a:solidFill>
                  <a:srgbClr val="60A0AF"/>
                </a:solidFill>
                <a:latin typeface="Times New Roman"/>
                <a:cs typeface="Times New Roman"/>
              </a:rPr>
              <a:t> </a:t>
            </a:r>
            <a:r>
              <a:rPr dirty="0" sz="1100" spc="30" i="1">
                <a:solidFill>
                  <a:srgbClr val="60A0AF"/>
                </a:solidFill>
                <a:latin typeface="Times New Roman"/>
                <a:cs typeface="Times New Roman"/>
              </a:rPr>
              <a:t>code</a:t>
            </a:r>
            <a:endParaRPr sz="1100">
              <a:latin typeface="Times New Roman"/>
              <a:cs typeface="Times New Roman"/>
            </a:endParaRPr>
          </a:p>
          <a:p>
            <a:pPr marL="303530" marR="5080" indent="-291465">
              <a:lnSpc>
                <a:spcPct val="118000"/>
              </a:lnSpc>
            </a:pPr>
            <a:r>
              <a:rPr dirty="0" sz="1100" b="1">
                <a:solidFill>
                  <a:srgbClr val="007021"/>
                </a:solidFill>
                <a:latin typeface="Palatino Linotype"/>
                <a:cs typeface="Palatino Linotype"/>
              </a:rPr>
              <a:t>def</a:t>
            </a:r>
            <a:r>
              <a:rPr dirty="0" sz="1100" spc="360" b="1">
                <a:solidFill>
                  <a:srgbClr val="007021"/>
                </a:solidFill>
                <a:latin typeface="Palatino Linotype"/>
                <a:cs typeface="Palatino Linotype"/>
              </a:rPr>
              <a:t> </a:t>
            </a:r>
            <a:r>
              <a:rPr dirty="0" sz="1100" spc="55">
                <a:solidFill>
                  <a:srgbClr val="22373A"/>
                </a:solidFill>
                <a:latin typeface="Georgia"/>
                <a:cs typeface="Georgia"/>
              </a:rPr>
              <a:t>hello_world(): </a:t>
            </a:r>
            <a:r>
              <a:rPr dirty="0" sz="1100" spc="90">
                <a:solidFill>
                  <a:srgbClr val="22373A"/>
                </a:solidFill>
                <a:latin typeface="Georgia"/>
                <a:cs typeface="Georgia"/>
              </a:rPr>
              <a:t>print(</a:t>
            </a:r>
            <a:r>
              <a:rPr dirty="0" sz="1100" spc="90">
                <a:solidFill>
                  <a:srgbClr val="3F70A0"/>
                </a:solidFill>
                <a:latin typeface="Georgia"/>
                <a:cs typeface="Georgia"/>
              </a:rPr>
              <a:t>"Hello,</a:t>
            </a:r>
            <a:r>
              <a:rPr dirty="0" sz="1100" spc="300">
                <a:solidFill>
                  <a:srgbClr val="3F70A0"/>
                </a:solidFill>
                <a:latin typeface="Georgia"/>
                <a:cs typeface="Georgia"/>
              </a:rPr>
              <a:t> </a:t>
            </a:r>
            <a:r>
              <a:rPr dirty="0" sz="1100" spc="50">
                <a:solidFill>
                  <a:srgbClr val="3F70A0"/>
                </a:solidFill>
                <a:latin typeface="Georgia"/>
                <a:cs typeface="Georgia"/>
              </a:rPr>
              <a:t>world!"</a:t>
            </a:r>
            <a:r>
              <a:rPr dirty="0" sz="1100" spc="50">
                <a:solidFill>
                  <a:srgbClr val="22373A"/>
                </a:solidFill>
                <a:latin typeface="Georgia"/>
                <a:cs typeface="Georgia"/>
              </a:rPr>
              <a:t>)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8" name="object 1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15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pc="75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3</a:t>
            </a:fld>
            <a:r>
              <a:rPr dirty="0" spc="130"/>
              <a:t> </a:t>
            </a:r>
            <a:r>
              <a:rPr dirty="0" spc="60"/>
              <a:t>/</a:t>
            </a:r>
            <a:r>
              <a:rPr dirty="0" spc="135"/>
              <a:t> </a:t>
            </a:r>
            <a:r>
              <a:rPr dirty="0" spc="-50"/>
              <a:t>9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302677" y="1532857"/>
            <a:ext cx="3111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145">
                <a:solidFill>
                  <a:srgbClr val="22373A"/>
                </a:solidFill>
                <a:latin typeface="Lucida Sans Unicode"/>
                <a:cs typeface="Lucida Sans Unicode"/>
              </a:rPr>
              <a:t>,</a:t>
            </a:r>
            <a:r>
              <a:rPr dirty="0" baseline="-58333" sz="1500" spc="217">
                <a:solidFill>
                  <a:srgbClr val="22373A"/>
                </a:solidFill>
                <a:latin typeface="Lucida Sans Unicode"/>
                <a:cs typeface="Lucida Sans Unicode"/>
              </a:rPr>
              <a:t>Σ</a:t>
            </a:r>
            <a:r>
              <a:rPr dirty="0" baseline="-52083" sz="1200" spc="217" i="1">
                <a:solidFill>
                  <a:srgbClr val="22373A"/>
                </a:solidFill>
                <a:latin typeface="Calibri"/>
                <a:cs typeface="Calibri"/>
              </a:rPr>
              <a:t>n</a:t>
            </a:r>
            <a:endParaRPr baseline="-52083"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937778" y="1654326"/>
            <a:ext cx="195580" cy="190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1120">
              <a:lnSpc>
                <a:spcPts val="530"/>
              </a:lnSpc>
              <a:spcBef>
                <a:spcPts val="95"/>
              </a:spcBef>
            </a:pPr>
            <a:r>
              <a:rPr dirty="0" sz="800" spc="45" i="1">
                <a:solidFill>
                  <a:srgbClr val="22373A"/>
                </a:solidFill>
                <a:latin typeface="Calibri"/>
                <a:cs typeface="Calibri"/>
              </a:rPr>
              <a:t>n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770"/>
              </a:lnSpc>
            </a:pPr>
            <a:r>
              <a:rPr dirty="0" sz="1000" spc="-50">
                <a:solidFill>
                  <a:srgbClr val="22373A"/>
                </a:solidFill>
                <a:latin typeface="Lucida Sans Unicode"/>
                <a:cs typeface="Lucida Sans Unicode"/>
              </a:rPr>
              <a:t>Σ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363965" y="1629021"/>
            <a:ext cx="7035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33375" algn="l"/>
              </a:tabLst>
            </a:pPr>
            <a:r>
              <a:rPr dirty="0" baseline="41666" sz="1500" spc="-75">
                <a:solidFill>
                  <a:srgbClr val="22373A"/>
                </a:solidFill>
                <a:latin typeface="Lucida Sans Unicode"/>
                <a:cs typeface="Lucida Sans Unicode"/>
              </a:rPr>
              <a:t></a:t>
            </a:r>
            <a:r>
              <a:rPr dirty="0" baseline="41666" sz="1500">
                <a:solidFill>
                  <a:srgbClr val="22373A"/>
                </a:solidFill>
                <a:latin typeface="Lucida Sans Unicode"/>
                <a:cs typeface="Lucida Sans Unicode"/>
              </a:rPr>
              <a:t>	</a:t>
            </a:r>
            <a:r>
              <a:rPr dirty="0" baseline="-16666" sz="1500">
                <a:solidFill>
                  <a:srgbClr val="22373A"/>
                </a:solidFill>
                <a:latin typeface="Lucida Sans Unicode"/>
                <a:cs typeface="Lucida Sans Unicode"/>
              </a:rPr>
              <a:t>Σ</a:t>
            </a:r>
            <a:r>
              <a:rPr dirty="0" sz="800" i="1">
                <a:solidFill>
                  <a:srgbClr val="22373A"/>
                </a:solidFill>
                <a:latin typeface="Calibri"/>
                <a:cs typeface="Calibri"/>
              </a:rPr>
              <a:t>n</a:t>
            </a:r>
            <a:r>
              <a:rPr dirty="0" sz="800" spc="425" i="1">
                <a:solidFill>
                  <a:srgbClr val="22373A"/>
                </a:solidFill>
                <a:latin typeface="Calibri"/>
                <a:cs typeface="Calibri"/>
              </a:rPr>
              <a:t> </a:t>
            </a:r>
            <a:r>
              <a:rPr dirty="0" baseline="-16666" sz="1500" spc="-37">
                <a:solidFill>
                  <a:srgbClr val="22373A"/>
                </a:solidFill>
                <a:latin typeface="Lucida Sans Unicode"/>
                <a:cs typeface="Lucida Sans Unicode"/>
              </a:rPr>
              <a:t>Σ</a:t>
            </a:r>
            <a:r>
              <a:rPr dirty="0" sz="800" spc="-25" i="1">
                <a:solidFill>
                  <a:srgbClr val="22373A"/>
                </a:solidFill>
                <a:latin typeface="Calibri"/>
                <a:cs typeface="Calibri"/>
              </a:rPr>
              <a:t>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08342" y="2379966"/>
            <a:ext cx="91630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1100" spc="70">
                <a:solidFill>
                  <a:srgbClr val="22373A"/>
                </a:solidFill>
                <a:latin typeface="Georgia"/>
                <a:cs typeface="Georgia"/>
              </a:rPr>
              <a:t>(</a:t>
            </a:r>
            <a:r>
              <a:rPr dirty="0" sz="1100" spc="70" i="1">
                <a:solidFill>
                  <a:srgbClr val="22373A"/>
                </a:solidFill>
                <a:latin typeface="Calibri"/>
                <a:cs typeface="Calibri"/>
              </a:rPr>
              <a:t>x</a:t>
            </a:r>
            <a:r>
              <a:rPr dirty="0" baseline="-10416" sz="1200" spc="104">
                <a:solidFill>
                  <a:srgbClr val="22373A"/>
                </a:solidFill>
                <a:latin typeface="Georgia"/>
                <a:cs typeface="Georgia"/>
              </a:rPr>
              <a:t>1</a:t>
            </a:r>
            <a:r>
              <a:rPr dirty="0" sz="1100" spc="70" i="1">
                <a:solidFill>
                  <a:srgbClr val="22373A"/>
                </a:solidFill>
                <a:latin typeface="Calibri"/>
                <a:cs typeface="Calibri"/>
              </a:rPr>
              <a:t>,</a:t>
            </a:r>
            <a:r>
              <a:rPr dirty="0" sz="1100" spc="-50" i="1">
                <a:solidFill>
                  <a:srgbClr val="22373A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22373A"/>
                </a:solidFill>
                <a:latin typeface="Calibri"/>
                <a:cs typeface="Calibri"/>
              </a:rPr>
              <a:t>.</a:t>
            </a:r>
            <a:r>
              <a:rPr dirty="0" sz="1100" spc="-50" i="1">
                <a:solidFill>
                  <a:srgbClr val="22373A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22373A"/>
                </a:solidFill>
                <a:latin typeface="Calibri"/>
                <a:cs typeface="Calibri"/>
              </a:rPr>
              <a:t>.</a:t>
            </a:r>
            <a:r>
              <a:rPr dirty="0" sz="1100" spc="-45" i="1">
                <a:solidFill>
                  <a:srgbClr val="22373A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22373A"/>
                </a:solidFill>
                <a:latin typeface="Calibri"/>
                <a:cs typeface="Calibri"/>
              </a:rPr>
              <a:t>.</a:t>
            </a:r>
            <a:r>
              <a:rPr dirty="0" sz="1100" spc="-50" i="1">
                <a:solidFill>
                  <a:srgbClr val="22373A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22373A"/>
                </a:solidFill>
                <a:latin typeface="Calibri"/>
                <a:cs typeface="Calibri"/>
              </a:rPr>
              <a:t>,</a:t>
            </a:r>
            <a:r>
              <a:rPr dirty="0" sz="1100" spc="-45" i="1">
                <a:solidFill>
                  <a:srgbClr val="22373A"/>
                </a:solidFill>
                <a:latin typeface="Calibri"/>
                <a:cs typeface="Calibri"/>
              </a:rPr>
              <a:t> </a:t>
            </a:r>
            <a:r>
              <a:rPr dirty="0" sz="1100" spc="95" i="1">
                <a:solidFill>
                  <a:srgbClr val="22373A"/>
                </a:solidFill>
                <a:latin typeface="Calibri"/>
                <a:cs typeface="Calibri"/>
              </a:rPr>
              <a:t>x</a:t>
            </a:r>
            <a:r>
              <a:rPr dirty="0" baseline="-10416" sz="1200" spc="142" i="1">
                <a:solidFill>
                  <a:srgbClr val="22373A"/>
                </a:solidFill>
                <a:latin typeface="Calibri"/>
                <a:cs typeface="Calibri"/>
              </a:rPr>
              <a:t>n</a:t>
            </a:r>
            <a:r>
              <a:rPr dirty="0" sz="1100" spc="95">
                <a:solidFill>
                  <a:srgbClr val="22373A"/>
                </a:solidFill>
                <a:latin typeface="Georgia"/>
                <a:cs typeface="Georgia"/>
              </a:rPr>
              <a:t>)</a:t>
            </a:r>
            <a:r>
              <a:rPr dirty="0" sz="1100" spc="-6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baseline="13888" sz="1500" spc="757">
                <a:solidFill>
                  <a:srgbClr val="22373A"/>
                </a:solidFill>
                <a:latin typeface="Lucida Sans Unicode"/>
                <a:cs typeface="Lucida Sans Unicode"/>
              </a:rPr>
              <a:t>.</a:t>
            </a:r>
            <a:endParaRPr baseline="13888" sz="1500">
              <a:latin typeface="Lucida Sans Unicode"/>
              <a:cs typeface="Lucida Sans Unicode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362519" y="2438329"/>
            <a:ext cx="1365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75">
                <a:solidFill>
                  <a:srgbClr val="22373A"/>
                </a:solidFill>
                <a:latin typeface="Lucida Sans Unicode"/>
                <a:cs typeface="Lucida Sans Unicode"/>
              </a:rPr>
              <a:t>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157895" y="2322955"/>
            <a:ext cx="22288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.</a:t>
            </a:r>
            <a:r>
              <a:rPr dirty="0" sz="1100" spc="-14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baseline="-15151" sz="1650">
                <a:solidFill>
                  <a:srgbClr val="22373A"/>
                </a:solidFill>
                <a:latin typeface="Georgia"/>
                <a:cs typeface="Georgia"/>
              </a:rPr>
              <a:t>.</a:t>
            </a:r>
            <a:r>
              <a:rPr dirty="0" baseline="-15151" sz="1650" spc="-209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baseline="-30303" sz="1650" spc="-75">
                <a:solidFill>
                  <a:srgbClr val="22373A"/>
                </a:solidFill>
                <a:latin typeface="Georgia"/>
                <a:cs typeface="Georgia"/>
              </a:rPr>
              <a:t>.</a:t>
            </a:r>
            <a:endParaRPr baseline="-30303" sz="1650">
              <a:latin typeface="Georgia"/>
              <a:cs typeface="Georgi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511096" y="2609417"/>
            <a:ext cx="152781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1100" i="1">
                <a:solidFill>
                  <a:srgbClr val="22373A"/>
                </a:solidFill>
                <a:latin typeface="Calibri"/>
                <a:cs typeface="Calibri"/>
              </a:rPr>
              <a:t>φ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(</a:t>
            </a:r>
            <a:r>
              <a:rPr dirty="0" sz="1100" i="1">
                <a:solidFill>
                  <a:srgbClr val="22373A"/>
                </a:solidFill>
                <a:latin typeface="Calibri"/>
                <a:cs typeface="Calibri"/>
              </a:rPr>
              <a:t>e</a:t>
            </a:r>
            <a:r>
              <a:rPr dirty="0" baseline="-10416" sz="1200" i="1">
                <a:solidFill>
                  <a:srgbClr val="22373A"/>
                </a:solidFill>
                <a:latin typeface="Calibri"/>
                <a:cs typeface="Calibri"/>
              </a:rPr>
              <a:t>n</a:t>
            </a:r>
            <a:r>
              <a:rPr dirty="0" sz="1100" i="1">
                <a:solidFill>
                  <a:srgbClr val="22373A"/>
                </a:solidFill>
                <a:latin typeface="Calibri"/>
                <a:cs typeface="Calibri"/>
              </a:rPr>
              <a:t>,</a:t>
            </a:r>
            <a:r>
              <a:rPr dirty="0" sz="1100" spc="-60" i="1">
                <a:solidFill>
                  <a:srgbClr val="22373A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22373A"/>
                </a:solidFill>
                <a:latin typeface="Calibri"/>
                <a:cs typeface="Calibri"/>
              </a:rPr>
              <a:t>e</a:t>
            </a:r>
            <a:r>
              <a:rPr dirty="0" baseline="-10416" sz="1200">
                <a:solidFill>
                  <a:srgbClr val="22373A"/>
                </a:solidFill>
                <a:latin typeface="Georgia"/>
                <a:cs typeface="Georgia"/>
              </a:rPr>
              <a:t>1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)</a:t>
            </a:r>
            <a:r>
              <a:rPr dirty="0" sz="1100" spc="265">
                <a:solidFill>
                  <a:srgbClr val="22373A"/>
                </a:solidFill>
                <a:latin typeface="Georgia"/>
                <a:cs typeface="Georgia"/>
              </a:rPr>
              <a:t>  </a:t>
            </a:r>
            <a:r>
              <a:rPr dirty="0" sz="1100" spc="-10" i="1">
                <a:solidFill>
                  <a:srgbClr val="22373A"/>
                </a:solidFill>
                <a:latin typeface="Georgia"/>
                <a:cs typeface="Georgia"/>
              </a:rPr>
              <a:t>·</a:t>
            </a:r>
            <a:r>
              <a:rPr dirty="0" sz="1100" spc="-65" i="1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10" i="1">
                <a:solidFill>
                  <a:srgbClr val="22373A"/>
                </a:solidFill>
                <a:latin typeface="Georgia"/>
                <a:cs typeface="Georgia"/>
              </a:rPr>
              <a:t>·</a:t>
            </a:r>
            <a:r>
              <a:rPr dirty="0" sz="1100" spc="-70" i="1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i="1">
                <a:solidFill>
                  <a:srgbClr val="22373A"/>
                </a:solidFill>
                <a:latin typeface="Georgia"/>
                <a:cs typeface="Georgia"/>
              </a:rPr>
              <a:t>·</a:t>
            </a:r>
            <a:r>
              <a:rPr dirty="0" sz="1100" spc="270" i="1">
                <a:solidFill>
                  <a:srgbClr val="22373A"/>
                </a:solidFill>
                <a:latin typeface="Georgia"/>
                <a:cs typeface="Georgia"/>
              </a:rPr>
              <a:t>  </a:t>
            </a:r>
            <a:r>
              <a:rPr dirty="0" sz="1100" i="1">
                <a:solidFill>
                  <a:srgbClr val="22373A"/>
                </a:solidFill>
                <a:latin typeface="Calibri"/>
                <a:cs typeface="Calibri"/>
              </a:rPr>
              <a:t>φ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(</a:t>
            </a:r>
            <a:r>
              <a:rPr dirty="0" sz="1100" i="1">
                <a:solidFill>
                  <a:srgbClr val="22373A"/>
                </a:solidFill>
                <a:latin typeface="Calibri"/>
                <a:cs typeface="Calibri"/>
              </a:rPr>
              <a:t>e</a:t>
            </a:r>
            <a:r>
              <a:rPr dirty="0" baseline="-10416" sz="1200" i="1">
                <a:solidFill>
                  <a:srgbClr val="22373A"/>
                </a:solidFill>
                <a:latin typeface="Calibri"/>
                <a:cs typeface="Calibri"/>
              </a:rPr>
              <a:t>n</a:t>
            </a:r>
            <a:r>
              <a:rPr dirty="0" sz="1100" i="1">
                <a:solidFill>
                  <a:srgbClr val="22373A"/>
                </a:solidFill>
                <a:latin typeface="Calibri"/>
                <a:cs typeface="Calibri"/>
              </a:rPr>
              <a:t>,</a:t>
            </a:r>
            <a:r>
              <a:rPr dirty="0" sz="1100" spc="-55" i="1">
                <a:solidFill>
                  <a:srgbClr val="22373A"/>
                </a:solidFill>
                <a:latin typeface="Calibri"/>
                <a:cs typeface="Calibri"/>
              </a:rPr>
              <a:t> </a:t>
            </a:r>
            <a:r>
              <a:rPr dirty="0" sz="1100" spc="-25" i="1">
                <a:solidFill>
                  <a:srgbClr val="22373A"/>
                </a:solidFill>
                <a:latin typeface="Calibri"/>
                <a:cs typeface="Calibri"/>
              </a:rPr>
              <a:t>e</a:t>
            </a:r>
            <a:r>
              <a:rPr dirty="0" baseline="-10416" sz="1200" spc="-37" i="1">
                <a:solidFill>
                  <a:srgbClr val="22373A"/>
                </a:solidFill>
                <a:latin typeface="Calibri"/>
                <a:cs typeface="Calibri"/>
              </a:rPr>
              <a:t>n</a:t>
            </a:r>
            <a:r>
              <a:rPr dirty="0" sz="1100" spc="-25">
                <a:solidFill>
                  <a:srgbClr val="22373A"/>
                </a:solidFill>
                <a:latin typeface="Georgia"/>
                <a:cs typeface="Georgia"/>
              </a:rPr>
              <a:t>)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773542" y="2360916"/>
            <a:ext cx="169989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945515" algn="l"/>
                <a:tab pos="1648460" algn="l"/>
              </a:tabLst>
            </a:pPr>
            <a:r>
              <a:rPr dirty="0" sz="1100" spc="-50">
                <a:solidFill>
                  <a:srgbClr val="22373A"/>
                </a:solidFill>
                <a:latin typeface="Georgia"/>
                <a:cs typeface="Georgia"/>
              </a:rPr>
              <a:t>.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	</a:t>
            </a:r>
            <a:r>
              <a:rPr dirty="0" sz="1100" spc="-50">
                <a:solidFill>
                  <a:srgbClr val="22373A"/>
                </a:solidFill>
                <a:latin typeface="Georgia"/>
                <a:cs typeface="Georgia"/>
              </a:rPr>
              <a:t>.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	</a:t>
            </a:r>
            <a:r>
              <a:rPr dirty="0" sz="1100" spc="-50">
                <a:solidFill>
                  <a:srgbClr val="22373A"/>
                </a:solidFill>
                <a:latin typeface="Georgia"/>
                <a:cs typeface="Georgia"/>
              </a:rPr>
              <a:t>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773542" y="2411525"/>
            <a:ext cx="169989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945515" algn="l"/>
                <a:tab pos="1648460" algn="l"/>
              </a:tabLst>
            </a:pPr>
            <a:r>
              <a:rPr dirty="0" sz="1100" spc="-50">
                <a:solidFill>
                  <a:srgbClr val="22373A"/>
                </a:solidFill>
                <a:latin typeface="Georgia"/>
                <a:cs typeface="Georgia"/>
              </a:rPr>
              <a:t>.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	</a:t>
            </a:r>
            <a:r>
              <a:rPr dirty="0" sz="1100" spc="-50">
                <a:solidFill>
                  <a:srgbClr val="22373A"/>
                </a:solidFill>
                <a:latin typeface="Georgia"/>
                <a:cs typeface="Georgia"/>
              </a:rPr>
              <a:t>.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	</a:t>
            </a:r>
            <a:r>
              <a:rPr dirty="0" sz="1100" spc="-50">
                <a:solidFill>
                  <a:srgbClr val="22373A"/>
                </a:solidFill>
                <a:latin typeface="Georgia"/>
                <a:cs typeface="Georgia"/>
              </a:rPr>
              <a:t>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333470" y="2609417"/>
            <a:ext cx="20955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1100" spc="45" i="1">
                <a:solidFill>
                  <a:srgbClr val="22373A"/>
                </a:solidFill>
                <a:latin typeface="Calibri"/>
                <a:cs typeface="Calibri"/>
              </a:rPr>
              <a:t>y</a:t>
            </a:r>
            <a:r>
              <a:rPr dirty="0" baseline="-10416" sz="1200" spc="67" i="1">
                <a:solidFill>
                  <a:srgbClr val="22373A"/>
                </a:solidFill>
                <a:latin typeface="Calibri"/>
                <a:cs typeface="Calibri"/>
              </a:rPr>
              <a:t>n</a:t>
            </a:r>
            <a:endParaRPr baseline="-10416"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57542" y="1778163"/>
            <a:ext cx="3503929" cy="5740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90"/>
              </a:spcBef>
            </a:pPr>
            <a:r>
              <a:rPr dirty="0" sz="1100" i="1">
                <a:solidFill>
                  <a:srgbClr val="22373A"/>
                </a:solidFill>
                <a:latin typeface="Calibri"/>
                <a:cs typeface="Calibri"/>
              </a:rPr>
              <a:t>φ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(</a:t>
            </a:r>
            <a:r>
              <a:rPr dirty="0" sz="1100" i="1">
                <a:solidFill>
                  <a:srgbClr val="22373A"/>
                </a:solidFill>
                <a:latin typeface="Calibri"/>
                <a:cs typeface="Calibri"/>
              </a:rPr>
              <a:t>x,</a:t>
            </a:r>
            <a:r>
              <a:rPr dirty="0" sz="1100" spc="-60" i="1">
                <a:solidFill>
                  <a:srgbClr val="22373A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22373A"/>
                </a:solidFill>
                <a:latin typeface="Calibri"/>
                <a:cs typeface="Calibri"/>
              </a:rPr>
              <a:t>y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)</a:t>
            </a:r>
            <a:r>
              <a:rPr dirty="0" sz="1100" spc="6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135">
                <a:solidFill>
                  <a:srgbClr val="22373A"/>
                </a:solidFill>
                <a:latin typeface="Georgia"/>
                <a:cs typeface="Georgia"/>
              </a:rPr>
              <a:t>=</a:t>
            </a:r>
            <a:r>
              <a:rPr dirty="0" sz="1100" spc="6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85" i="1">
                <a:solidFill>
                  <a:srgbClr val="22373A"/>
                </a:solidFill>
                <a:latin typeface="Calibri"/>
                <a:cs typeface="Calibri"/>
              </a:rPr>
              <a:t>φ</a:t>
            </a:r>
            <a:r>
              <a:rPr dirty="0" sz="1100" spc="-55" i="1">
                <a:solidFill>
                  <a:srgbClr val="22373A"/>
                </a:solidFill>
                <a:latin typeface="Calibri"/>
                <a:cs typeface="Calibri"/>
              </a:rPr>
              <a:t> </a:t>
            </a:r>
            <a:r>
              <a:rPr dirty="0" baseline="13888" sz="1500" spc="75">
                <a:solidFill>
                  <a:srgbClr val="22373A"/>
                </a:solidFill>
                <a:latin typeface="Lucida Sans Unicode"/>
                <a:cs typeface="Lucida Sans Unicode"/>
              </a:rPr>
              <a:t></a:t>
            </a:r>
            <a:r>
              <a:rPr dirty="0" baseline="-83333" sz="1200" spc="75" i="1">
                <a:solidFill>
                  <a:srgbClr val="22373A"/>
                </a:solidFill>
                <a:latin typeface="Calibri"/>
                <a:cs typeface="Calibri"/>
              </a:rPr>
              <a:t>i</a:t>
            </a:r>
            <a:r>
              <a:rPr dirty="0" baseline="-83333" sz="1200" spc="75">
                <a:solidFill>
                  <a:srgbClr val="22373A"/>
                </a:solidFill>
                <a:latin typeface="Georgia"/>
                <a:cs typeface="Georgia"/>
              </a:rPr>
              <a:t>=1</a:t>
            </a:r>
            <a:r>
              <a:rPr dirty="0" baseline="-83333" sz="1200" spc="52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85" i="1">
                <a:solidFill>
                  <a:srgbClr val="22373A"/>
                </a:solidFill>
                <a:latin typeface="Calibri"/>
                <a:cs typeface="Calibri"/>
              </a:rPr>
              <a:t>x</a:t>
            </a:r>
            <a:r>
              <a:rPr dirty="0" baseline="-10416" sz="1200" spc="127" i="1">
                <a:solidFill>
                  <a:srgbClr val="22373A"/>
                </a:solidFill>
                <a:latin typeface="Calibri"/>
                <a:cs typeface="Calibri"/>
              </a:rPr>
              <a:t>i</a:t>
            </a:r>
            <a:r>
              <a:rPr dirty="0" sz="1100" spc="85" i="1">
                <a:solidFill>
                  <a:srgbClr val="22373A"/>
                </a:solidFill>
                <a:latin typeface="Calibri"/>
                <a:cs typeface="Calibri"/>
              </a:rPr>
              <a:t>e</a:t>
            </a:r>
            <a:r>
              <a:rPr dirty="0" baseline="-10416" sz="1200" spc="127" i="1">
                <a:solidFill>
                  <a:srgbClr val="22373A"/>
                </a:solidFill>
                <a:latin typeface="Calibri"/>
                <a:cs typeface="Calibri"/>
              </a:rPr>
              <a:t>i</a:t>
            </a:r>
            <a:r>
              <a:rPr dirty="0" sz="1100" spc="85" i="1">
                <a:solidFill>
                  <a:srgbClr val="22373A"/>
                </a:solidFill>
                <a:latin typeface="Calibri"/>
                <a:cs typeface="Calibri"/>
              </a:rPr>
              <a:t>,</a:t>
            </a:r>
            <a:r>
              <a:rPr dirty="0" sz="1100" spc="-55" i="1">
                <a:solidFill>
                  <a:srgbClr val="22373A"/>
                </a:solidFill>
                <a:latin typeface="Calibri"/>
                <a:cs typeface="Calibri"/>
              </a:rPr>
              <a:t> </a:t>
            </a:r>
            <a:r>
              <a:rPr dirty="0" baseline="-83333" sz="1200" spc="202" i="1">
                <a:solidFill>
                  <a:srgbClr val="22373A"/>
                </a:solidFill>
                <a:latin typeface="Calibri"/>
                <a:cs typeface="Calibri"/>
              </a:rPr>
              <a:t>j</a:t>
            </a:r>
            <a:r>
              <a:rPr dirty="0" baseline="-83333" sz="1200" spc="202">
                <a:solidFill>
                  <a:srgbClr val="22373A"/>
                </a:solidFill>
                <a:latin typeface="Georgia"/>
                <a:cs typeface="Georgia"/>
              </a:rPr>
              <a:t>=1</a:t>
            </a:r>
            <a:r>
              <a:rPr dirty="0" baseline="-83333" sz="120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105" i="1">
                <a:solidFill>
                  <a:srgbClr val="22373A"/>
                </a:solidFill>
                <a:latin typeface="Calibri"/>
                <a:cs typeface="Calibri"/>
              </a:rPr>
              <a:t>y</a:t>
            </a:r>
            <a:r>
              <a:rPr dirty="0" baseline="-10416" sz="1200" spc="157" i="1">
                <a:solidFill>
                  <a:srgbClr val="22373A"/>
                </a:solidFill>
                <a:latin typeface="Calibri"/>
                <a:cs typeface="Calibri"/>
              </a:rPr>
              <a:t>j</a:t>
            </a:r>
            <a:r>
              <a:rPr dirty="0" sz="1100" spc="105" i="1">
                <a:solidFill>
                  <a:srgbClr val="22373A"/>
                </a:solidFill>
                <a:latin typeface="Calibri"/>
                <a:cs typeface="Calibri"/>
              </a:rPr>
              <a:t>e</a:t>
            </a:r>
            <a:r>
              <a:rPr dirty="0" baseline="-10416" sz="1200" spc="157" i="1">
                <a:solidFill>
                  <a:srgbClr val="22373A"/>
                </a:solidFill>
                <a:latin typeface="Calibri"/>
                <a:cs typeface="Calibri"/>
              </a:rPr>
              <a:t>j</a:t>
            </a:r>
            <a:r>
              <a:rPr dirty="0" baseline="-10416" sz="1200" spc="-127" i="1">
                <a:solidFill>
                  <a:srgbClr val="22373A"/>
                </a:solidFill>
                <a:latin typeface="Calibri"/>
                <a:cs typeface="Calibri"/>
              </a:rPr>
              <a:t> </a:t>
            </a:r>
            <a:r>
              <a:rPr dirty="0" baseline="13888" sz="1500" spc="-195">
                <a:solidFill>
                  <a:srgbClr val="22373A"/>
                </a:solidFill>
                <a:latin typeface="Lucida Sans Unicode"/>
                <a:cs typeface="Lucida Sans Unicode"/>
              </a:rPr>
              <a:t></a:t>
            </a:r>
            <a:r>
              <a:rPr dirty="0" baseline="13888" sz="1500" spc="15">
                <a:solidFill>
                  <a:srgbClr val="22373A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135">
                <a:solidFill>
                  <a:srgbClr val="22373A"/>
                </a:solidFill>
                <a:latin typeface="Georgia"/>
                <a:cs typeface="Georgia"/>
              </a:rPr>
              <a:t>=</a:t>
            </a:r>
            <a:r>
              <a:rPr dirty="0" sz="1100" spc="9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baseline="-83333" sz="1200" spc="150" i="1">
                <a:solidFill>
                  <a:srgbClr val="22373A"/>
                </a:solidFill>
                <a:latin typeface="Calibri"/>
                <a:cs typeface="Calibri"/>
              </a:rPr>
              <a:t>i</a:t>
            </a:r>
            <a:r>
              <a:rPr dirty="0" baseline="-83333" sz="1200" spc="150">
                <a:solidFill>
                  <a:srgbClr val="22373A"/>
                </a:solidFill>
                <a:latin typeface="Georgia"/>
                <a:cs typeface="Georgia"/>
              </a:rPr>
              <a:t>=1</a:t>
            </a:r>
            <a:r>
              <a:rPr dirty="0" baseline="-83333" sz="1200" spc="6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baseline="-83333" sz="1200" spc="202" i="1">
                <a:solidFill>
                  <a:srgbClr val="22373A"/>
                </a:solidFill>
                <a:latin typeface="Calibri"/>
                <a:cs typeface="Calibri"/>
              </a:rPr>
              <a:t>j</a:t>
            </a:r>
            <a:r>
              <a:rPr dirty="0" baseline="-83333" sz="1200" spc="202">
                <a:solidFill>
                  <a:srgbClr val="22373A"/>
                </a:solidFill>
                <a:latin typeface="Georgia"/>
                <a:cs typeface="Georgia"/>
              </a:rPr>
              <a:t>=1</a:t>
            </a:r>
            <a:r>
              <a:rPr dirty="0" baseline="-83333" sz="120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70" i="1">
                <a:solidFill>
                  <a:srgbClr val="22373A"/>
                </a:solidFill>
                <a:latin typeface="Calibri"/>
                <a:cs typeface="Calibri"/>
              </a:rPr>
              <a:t>x</a:t>
            </a:r>
            <a:r>
              <a:rPr dirty="0" baseline="-10416" sz="1200" spc="104" i="1">
                <a:solidFill>
                  <a:srgbClr val="22373A"/>
                </a:solidFill>
                <a:latin typeface="Calibri"/>
                <a:cs typeface="Calibri"/>
              </a:rPr>
              <a:t>i</a:t>
            </a:r>
            <a:r>
              <a:rPr dirty="0" sz="1100" spc="70" i="1">
                <a:solidFill>
                  <a:srgbClr val="22373A"/>
                </a:solidFill>
                <a:latin typeface="Calibri"/>
                <a:cs typeface="Calibri"/>
              </a:rPr>
              <a:t>y</a:t>
            </a:r>
            <a:r>
              <a:rPr dirty="0" baseline="-10416" sz="1200" spc="104" i="1">
                <a:solidFill>
                  <a:srgbClr val="22373A"/>
                </a:solidFill>
                <a:latin typeface="Calibri"/>
                <a:cs typeface="Calibri"/>
              </a:rPr>
              <a:t>j</a:t>
            </a:r>
            <a:r>
              <a:rPr dirty="0" sz="1100" spc="70" i="1">
                <a:solidFill>
                  <a:srgbClr val="22373A"/>
                </a:solidFill>
                <a:latin typeface="Calibri"/>
                <a:cs typeface="Calibri"/>
              </a:rPr>
              <a:t>φ</a:t>
            </a:r>
            <a:r>
              <a:rPr dirty="0" sz="1100" spc="70">
                <a:solidFill>
                  <a:srgbClr val="22373A"/>
                </a:solidFill>
                <a:latin typeface="Georgia"/>
                <a:cs typeface="Georgia"/>
              </a:rPr>
              <a:t>(</a:t>
            </a:r>
            <a:r>
              <a:rPr dirty="0" sz="1100" spc="70" i="1">
                <a:solidFill>
                  <a:srgbClr val="22373A"/>
                </a:solidFill>
                <a:latin typeface="Calibri"/>
                <a:cs typeface="Calibri"/>
              </a:rPr>
              <a:t>e</a:t>
            </a:r>
            <a:r>
              <a:rPr dirty="0" baseline="-10416" sz="1200" spc="104" i="1">
                <a:solidFill>
                  <a:srgbClr val="22373A"/>
                </a:solidFill>
                <a:latin typeface="Calibri"/>
                <a:cs typeface="Calibri"/>
              </a:rPr>
              <a:t>i</a:t>
            </a:r>
            <a:r>
              <a:rPr dirty="0" sz="1100" spc="70" i="1">
                <a:solidFill>
                  <a:srgbClr val="22373A"/>
                </a:solidFill>
                <a:latin typeface="Calibri"/>
                <a:cs typeface="Calibri"/>
              </a:rPr>
              <a:t>,</a:t>
            </a:r>
            <a:r>
              <a:rPr dirty="0" sz="1100" spc="-60" i="1">
                <a:solidFill>
                  <a:srgbClr val="22373A"/>
                </a:solidFill>
                <a:latin typeface="Calibri"/>
                <a:cs typeface="Calibri"/>
              </a:rPr>
              <a:t> </a:t>
            </a:r>
            <a:r>
              <a:rPr dirty="0" sz="1100" spc="60" i="1">
                <a:solidFill>
                  <a:srgbClr val="22373A"/>
                </a:solidFill>
                <a:latin typeface="Calibri"/>
                <a:cs typeface="Calibri"/>
              </a:rPr>
              <a:t>e</a:t>
            </a:r>
            <a:r>
              <a:rPr dirty="0" baseline="-10416" sz="1200" spc="89" i="1">
                <a:solidFill>
                  <a:srgbClr val="22373A"/>
                </a:solidFill>
                <a:latin typeface="Calibri"/>
                <a:cs typeface="Calibri"/>
              </a:rPr>
              <a:t>j</a:t>
            </a:r>
            <a:r>
              <a:rPr dirty="0" baseline="-10416" sz="1200" spc="-120" i="1">
                <a:solidFill>
                  <a:srgbClr val="22373A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)</a:t>
            </a:r>
            <a:r>
              <a:rPr dirty="0" sz="1100" spc="6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85">
                <a:solidFill>
                  <a:srgbClr val="22373A"/>
                </a:solidFill>
                <a:latin typeface="Georgia"/>
                <a:cs typeface="Georgia"/>
              </a:rPr>
              <a:t>=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1100">
              <a:latin typeface="Georgia"/>
              <a:cs typeface="Georgia"/>
            </a:endParaRPr>
          </a:p>
          <a:p>
            <a:pPr marL="817244">
              <a:lnSpc>
                <a:spcPct val="100000"/>
              </a:lnSpc>
              <a:tabLst>
                <a:tab pos="1630680" algn="l"/>
                <a:tab pos="1924050" algn="l"/>
              </a:tabLst>
            </a:pPr>
            <a:r>
              <a:rPr dirty="0" baseline="50000" sz="1500" spc="832">
                <a:solidFill>
                  <a:srgbClr val="22373A"/>
                </a:solidFill>
                <a:latin typeface="Lucida Sans Unicode"/>
                <a:cs typeface="Lucida Sans Unicode"/>
              </a:rPr>
              <a:t>,</a:t>
            </a:r>
            <a:r>
              <a:rPr dirty="0" baseline="50000" sz="1500" spc="375">
                <a:solidFill>
                  <a:srgbClr val="22373A"/>
                </a:solidFill>
                <a:latin typeface="Lucida Sans Unicode"/>
                <a:cs typeface="Lucida Sans Unicode"/>
              </a:rPr>
              <a:t> </a:t>
            </a:r>
            <a:r>
              <a:rPr dirty="0" sz="1100" i="1">
                <a:solidFill>
                  <a:srgbClr val="22373A"/>
                </a:solidFill>
                <a:latin typeface="Calibri"/>
                <a:cs typeface="Calibri"/>
              </a:rPr>
              <a:t>φ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(</a:t>
            </a:r>
            <a:r>
              <a:rPr dirty="0" sz="1100" i="1">
                <a:solidFill>
                  <a:srgbClr val="22373A"/>
                </a:solidFill>
                <a:latin typeface="Calibri"/>
                <a:cs typeface="Calibri"/>
              </a:rPr>
              <a:t>e</a:t>
            </a:r>
            <a:r>
              <a:rPr dirty="0" baseline="-10416" sz="1200">
                <a:solidFill>
                  <a:srgbClr val="22373A"/>
                </a:solidFill>
                <a:latin typeface="Georgia"/>
                <a:cs typeface="Georgia"/>
              </a:rPr>
              <a:t>1</a:t>
            </a:r>
            <a:r>
              <a:rPr dirty="0" sz="1100" i="1">
                <a:solidFill>
                  <a:srgbClr val="22373A"/>
                </a:solidFill>
                <a:latin typeface="Calibri"/>
                <a:cs typeface="Calibri"/>
              </a:rPr>
              <a:t>,</a:t>
            </a:r>
            <a:r>
              <a:rPr dirty="0" sz="1100" spc="-60" i="1">
                <a:solidFill>
                  <a:srgbClr val="22373A"/>
                </a:solidFill>
                <a:latin typeface="Calibri"/>
                <a:cs typeface="Calibri"/>
              </a:rPr>
              <a:t> </a:t>
            </a:r>
            <a:r>
              <a:rPr dirty="0" sz="1100" spc="-25" i="1">
                <a:solidFill>
                  <a:srgbClr val="22373A"/>
                </a:solidFill>
                <a:latin typeface="Calibri"/>
                <a:cs typeface="Calibri"/>
              </a:rPr>
              <a:t>e</a:t>
            </a:r>
            <a:r>
              <a:rPr dirty="0" baseline="-10416" sz="1200" spc="-37">
                <a:solidFill>
                  <a:srgbClr val="22373A"/>
                </a:solidFill>
                <a:latin typeface="Georgia"/>
                <a:cs typeface="Georgia"/>
              </a:rPr>
              <a:t>1</a:t>
            </a:r>
            <a:r>
              <a:rPr dirty="0" sz="1100" spc="-25">
                <a:solidFill>
                  <a:srgbClr val="22373A"/>
                </a:solidFill>
                <a:latin typeface="Georgia"/>
                <a:cs typeface="Georgia"/>
              </a:rPr>
              <a:t>)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	</a:t>
            </a:r>
            <a:r>
              <a:rPr dirty="0" sz="1100" spc="-10" i="1">
                <a:solidFill>
                  <a:srgbClr val="22373A"/>
                </a:solidFill>
                <a:latin typeface="Georgia"/>
                <a:cs typeface="Georgia"/>
              </a:rPr>
              <a:t>·</a:t>
            </a:r>
            <a:r>
              <a:rPr dirty="0" sz="1100" spc="-85" i="1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10" i="1">
                <a:solidFill>
                  <a:srgbClr val="22373A"/>
                </a:solidFill>
                <a:latin typeface="Georgia"/>
                <a:cs typeface="Georgia"/>
              </a:rPr>
              <a:t>·</a:t>
            </a:r>
            <a:r>
              <a:rPr dirty="0" sz="1100" spc="-85" i="1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50" i="1">
                <a:solidFill>
                  <a:srgbClr val="22373A"/>
                </a:solidFill>
                <a:latin typeface="Georgia"/>
                <a:cs typeface="Georgia"/>
              </a:rPr>
              <a:t>·</a:t>
            </a:r>
            <a:r>
              <a:rPr dirty="0" sz="1100" i="1">
                <a:solidFill>
                  <a:srgbClr val="22373A"/>
                </a:solidFill>
                <a:latin typeface="Georgia"/>
                <a:cs typeface="Georgia"/>
              </a:rPr>
              <a:t>	</a:t>
            </a:r>
            <a:r>
              <a:rPr dirty="0" sz="1100" i="1">
                <a:solidFill>
                  <a:srgbClr val="22373A"/>
                </a:solidFill>
                <a:latin typeface="Calibri"/>
                <a:cs typeface="Calibri"/>
              </a:rPr>
              <a:t>φ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(</a:t>
            </a:r>
            <a:r>
              <a:rPr dirty="0" sz="1100" i="1">
                <a:solidFill>
                  <a:srgbClr val="22373A"/>
                </a:solidFill>
                <a:latin typeface="Calibri"/>
                <a:cs typeface="Calibri"/>
              </a:rPr>
              <a:t>e</a:t>
            </a:r>
            <a:r>
              <a:rPr dirty="0" baseline="-10416" sz="1200">
                <a:solidFill>
                  <a:srgbClr val="22373A"/>
                </a:solidFill>
                <a:latin typeface="Georgia"/>
                <a:cs typeface="Georgia"/>
              </a:rPr>
              <a:t>1</a:t>
            </a:r>
            <a:r>
              <a:rPr dirty="0" sz="1100" i="1">
                <a:solidFill>
                  <a:srgbClr val="22373A"/>
                </a:solidFill>
                <a:latin typeface="Calibri"/>
                <a:cs typeface="Calibri"/>
              </a:rPr>
              <a:t>,</a:t>
            </a:r>
            <a:r>
              <a:rPr dirty="0" sz="1100" spc="-55" i="1">
                <a:solidFill>
                  <a:srgbClr val="22373A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22373A"/>
                </a:solidFill>
                <a:latin typeface="Calibri"/>
                <a:cs typeface="Calibri"/>
              </a:rPr>
              <a:t>e</a:t>
            </a:r>
            <a:r>
              <a:rPr dirty="0" baseline="-10416" sz="1200" i="1">
                <a:solidFill>
                  <a:srgbClr val="22373A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)</a:t>
            </a:r>
            <a:r>
              <a:rPr dirty="0" sz="1100" spc="31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baseline="50000" sz="1500" spc="-195">
                <a:solidFill>
                  <a:srgbClr val="22373A"/>
                </a:solidFill>
                <a:latin typeface="Lucida Sans Unicode"/>
                <a:cs typeface="Lucida Sans Unicode"/>
              </a:rPr>
              <a:t></a:t>
            </a:r>
            <a:r>
              <a:rPr dirty="0" baseline="50000" sz="1500" spc="-179">
                <a:solidFill>
                  <a:srgbClr val="22373A"/>
                </a:solidFill>
                <a:latin typeface="Lucida Sans Unicode"/>
                <a:cs typeface="Lucida Sans Unicode"/>
              </a:rPr>
              <a:t> </a:t>
            </a:r>
            <a:r>
              <a:rPr dirty="0" baseline="50000" sz="1500" spc="832">
                <a:solidFill>
                  <a:srgbClr val="22373A"/>
                </a:solidFill>
                <a:latin typeface="Lucida Sans Unicode"/>
                <a:cs typeface="Lucida Sans Unicode"/>
              </a:rPr>
              <a:t>,</a:t>
            </a:r>
            <a:r>
              <a:rPr dirty="0" baseline="50000" sz="1500" spc="397">
                <a:solidFill>
                  <a:srgbClr val="22373A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55" i="1">
                <a:solidFill>
                  <a:srgbClr val="22373A"/>
                </a:solidFill>
                <a:latin typeface="Calibri"/>
                <a:cs typeface="Calibri"/>
              </a:rPr>
              <a:t>y</a:t>
            </a:r>
            <a:r>
              <a:rPr dirty="0" baseline="-10416" sz="1200" spc="82">
                <a:solidFill>
                  <a:srgbClr val="22373A"/>
                </a:solidFill>
                <a:latin typeface="Georgia"/>
                <a:cs typeface="Georgia"/>
              </a:rPr>
              <a:t>1</a:t>
            </a:r>
            <a:r>
              <a:rPr dirty="0" baseline="-10416" sz="1200" spc="652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baseline="50000" sz="1500" spc="-75">
                <a:solidFill>
                  <a:srgbClr val="22373A"/>
                </a:solidFill>
                <a:latin typeface="Lucida Sans Unicode"/>
                <a:cs typeface="Lucida Sans Unicode"/>
              </a:rPr>
              <a:t></a:t>
            </a:r>
            <a:endParaRPr baseline="50000" sz="1500">
              <a:latin typeface="Lucida Sans Unicode"/>
              <a:cs typeface="Lucida Sans Unicode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051098" y="2357353"/>
            <a:ext cx="6470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2605" algn="l"/>
              </a:tabLst>
            </a:pPr>
            <a:r>
              <a:rPr dirty="0" sz="1000" spc="555">
                <a:solidFill>
                  <a:srgbClr val="22373A"/>
                </a:solidFill>
                <a:latin typeface="Lucida Sans Unicode"/>
                <a:cs typeface="Lucida Sans Unicode"/>
              </a:rPr>
              <a:t>.</a:t>
            </a:r>
            <a:r>
              <a:rPr dirty="0" sz="1000" spc="-135">
                <a:solidFill>
                  <a:srgbClr val="22373A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5">
                <a:solidFill>
                  <a:srgbClr val="22373A"/>
                </a:solidFill>
                <a:latin typeface="Lucida Sans Unicode"/>
                <a:cs typeface="Lucida Sans Unicode"/>
              </a:rPr>
              <a:t>.</a:t>
            </a:r>
            <a:r>
              <a:rPr dirty="0" sz="1000">
                <a:solidFill>
                  <a:srgbClr val="22373A"/>
                </a:solidFill>
                <a:latin typeface="Lucida Sans Unicode"/>
                <a:cs typeface="Lucida Sans Unicode"/>
              </a:rPr>
              <a:t>	</a:t>
            </a:r>
            <a:r>
              <a:rPr dirty="0" sz="1000" spc="505">
                <a:solidFill>
                  <a:srgbClr val="22373A"/>
                </a:solidFill>
                <a:latin typeface="Lucida Sans Unicode"/>
                <a:cs typeface="Lucida Sans Unicode"/>
              </a:rPr>
              <a:t>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051098" y="2438329"/>
            <a:ext cx="6470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2605" algn="l"/>
              </a:tabLst>
            </a:pPr>
            <a:r>
              <a:rPr dirty="0" sz="1000" spc="-130">
                <a:solidFill>
                  <a:srgbClr val="22373A"/>
                </a:solidFill>
                <a:latin typeface="Lucida Sans Unicode"/>
                <a:cs typeface="Lucida Sans Unicode"/>
              </a:rPr>
              <a:t></a:t>
            </a:r>
            <a:r>
              <a:rPr dirty="0" sz="1000" spc="-135">
                <a:solidFill>
                  <a:srgbClr val="22373A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22373A"/>
                </a:solidFill>
                <a:latin typeface="Lucida Sans Unicode"/>
                <a:cs typeface="Lucida Sans Unicode"/>
              </a:rPr>
              <a:t></a:t>
            </a:r>
            <a:r>
              <a:rPr dirty="0" sz="1000">
                <a:solidFill>
                  <a:srgbClr val="22373A"/>
                </a:solidFill>
                <a:latin typeface="Lucida Sans Unicode"/>
                <a:cs typeface="Lucida Sans Unicode"/>
              </a:rPr>
              <a:t>	</a:t>
            </a:r>
            <a:r>
              <a:rPr dirty="0" sz="1000" spc="-70">
                <a:solidFill>
                  <a:srgbClr val="22373A"/>
                </a:solidFill>
                <a:latin typeface="Lucida Sans Unicode"/>
                <a:cs typeface="Lucida Sans Unicode"/>
              </a:rPr>
              <a:t>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049" y="39177"/>
            <a:ext cx="1463040" cy="2076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100"/>
              <a:t>A </a:t>
            </a:r>
            <a:r>
              <a:rPr dirty="0" spc="-50"/>
              <a:t>Nu</a:t>
            </a:r>
            <a:r>
              <a:rPr dirty="0" spc="-50"/>
              <a:t>mbered</a:t>
            </a:r>
            <a:r>
              <a:rPr dirty="0" spc="100"/>
              <a:t> </a:t>
            </a:r>
            <a:r>
              <a:rPr dirty="0" spc="-25"/>
              <a:t>Table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6049" y="0"/>
            <a:ext cx="251955" cy="25093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460360" y="681487"/>
            <a:ext cx="5353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22373A"/>
                </a:solidFill>
                <a:latin typeface="Georgia"/>
                <a:cs typeface="Georgia"/>
              </a:rPr>
              <a:t>Table</a:t>
            </a:r>
            <a:r>
              <a:rPr dirty="0" sz="1000" spc="20" b="1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000" spc="-25" b="1">
                <a:solidFill>
                  <a:srgbClr val="22373A"/>
                </a:solidFill>
                <a:latin typeface="Georgia"/>
                <a:cs typeface="Georgia"/>
              </a:rPr>
              <a:t>1: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076653" y="681487"/>
            <a:ext cx="10712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65">
                <a:solidFill>
                  <a:srgbClr val="22373A"/>
                </a:solidFill>
                <a:latin typeface="Georgia"/>
                <a:cs typeface="Georgia"/>
              </a:rPr>
              <a:t>A</a:t>
            </a:r>
            <a:r>
              <a:rPr dirty="0" sz="1000" spc="5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000" spc="-20">
                <a:solidFill>
                  <a:srgbClr val="22373A"/>
                </a:solidFill>
                <a:latin typeface="Georgia"/>
                <a:cs typeface="Georgia"/>
              </a:rPr>
              <a:t>summary</a:t>
            </a:r>
            <a:r>
              <a:rPr dirty="0" sz="1000" spc="5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2373A"/>
                </a:solidFill>
                <a:latin typeface="Georgia"/>
                <a:cs typeface="Georgia"/>
              </a:rPr>
              <a:t>of</a:t>
            </a:r>
            <a:r>
              <a:rPr dirty="0" sz="1000" spc="5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22373A"/>
                </a:solidFill>
                <a:latin typeface="Georgia"/>
                <a:cs typeface="Georgia"/>
              </a:rPr>
              <a:t>files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1059700" y="967168"/>
            <a:ext cx="2489200" cy="0"/>
          </a:xfrm>
          <a:custGeom>
            <a:avLst/>
            <a:gdLst/>
            <a:ahLst/>
            <a:cxnLst/>
            <a:rect l="l" t="t" r="r" b="b"/>
            <a:pathLst>
              <a:path w="2489200" h="0">
                <a:moveTo>
                  <a:pt x="0" y="0"/>
                </a:moveTo>
                <a:lnTo>
                  <a:pt x="2488603" y="0"/>
                </a:lnTo>
              </a:path>
            </a:pathLst>
          </a:custGeom>
          <a:ln w="11010">
            <a:solidFill>
              <a:srgbClr val="22373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047000" y="999971"/>
            <a:ext cx="25527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20">
                <a:solidFill>
                  <a:srgbClr val="22373A"/>
                </a:solidFill>
                <a:latin typeface="Georgia"/>
                <a:cs typeface="Georgia"/>
              </a:rPr>
              <a:t>File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382579" y="999971"/>
            <a:ext cx="71691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25">
                <a:solidFill>
                  <a:srgbClr val="22373A"/>
                </a:solidFill>
                <a:latin typeface="Georgia"/>
                <a:cs typeface="Georgia"/>
              </a:rPr>
              <a:t>Description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059700" y="1238656"/>
            <a:ext cx="2489200" cy="0"/>
          </a:xfrm>
          <a:custGeom>
            <a:avLst/>
            <a:gdLst/>
            <a:ahLst/>
            <a:cxnLst/>
            <a:rect l="l" t="t" r="r" b="b"/>
            <a:pathLst>
              <a:path w="2489200" h="0">
                <a:moveTo>
                  <a:pt x="0" y="0"/>
                </a:moveTo>
                <a:lnTo>
                  <a:pt x="2488603" y="0"/>
                </a:lnTo>
              </a:path>
            </a:pathLst>
          </a:custGeom>
          <a:ln w="6883">
            <a:solidFill>
              <a:srgbClr val="22373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1047000" y="1237777"/>
            <a:ext cx="1209040" cy="1609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8000"/>
              </a:lnSpc>
              <a:spcBef>
                <a:spcPts val="100"/>
              </a:spcBef>
            </a:pPr>
            <a:r>
              <a:rPr dirty="0" sz="1100" spc="-40">
                <a:solidFill>
                  <a:srgbClr val="22373A"/>
                </a:solidFill>
                <a:latin typeface="Georgia"/>
                <a:cs typeface="Georgia"/>
              </a:rPr>
              <a:t>nature-</a:t>
            </a:r>
            <a:r>
              <a:rPr dirty="0" sz="1100" spc="-10">
                <a:solidFill>
                  <a:srgbClr val="22373A"/>
                </a:solidFill>
                <a:latin typeface="Georgia"/>
                <a:cs typeface="Georgia"/>
              </a:rPr>
              <a:t>genetics.csl premeable.tex REFERENCES.bib</a:t>
            </a:r>
            <a:endParaRPr sz="1100">
              <a:latin typeface="Georgia"/>
              <a:cs typeface="Georgia"/>
            </a:endParaRPr>
          </a:p>
          <a:p>
            <a:pPr marL="12700" marR="328295">
              <a:lnSpc>
                <a:spcPct val="118000"/>
              </a:lnSpc>
            </a:pPr>
            <a:r>
              <a:rPr dirty="0" sz="1100" spc="-10">
                <a:solidFill>
                  <a:srgbClr val="22373A"/>
                </a:solidFill>
                <a:latin typeface="Georgia"/>
                <a:cs typeface="Georgia"/>
              </a:rPr>
              <a:t>slides.html slides.md slides.pdf slides.sh* </a:t>
            </a:r>
            <a:r>
              <a:rPr dirty="0" sz="1100" spc="-40">
                <a:solidFill>
                  <a:srgbClr val="22373A"/>
                </a:solidFill>
                <a:latin typeface="Georgia"/>
                <a:cs typeface="Georgia"/>
              </a:rPr>
              <a:t>sunflower.jpg*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381499" y="1237777"/>
            <a:ext cx="1179195" cy="1609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41655" indent="-635">
              <a:lnSpc>
                <a:spcPct val="118000"/>
              </a:lnSpc>
              <a:spcBef>
                <a:spcPts val="100"/>
              </a:spcBef>
            </a:pPr>
            <a:r>
              <a:rPr dirty="0" sz="1100" spc="-10">
                <a:solidFill>
                  <a:srgbClr val="22373A"/>
                </a:solidFill>
                <a:latin typeface="Georgia"/>
                <a:cs typeface="Georgia"/>
              </a:rPr>
              <a:t>style </a:t>
            </a:r>
            <a:r>
              <a:rPr dirty="0" sz="1100" spc="-45">
                <a:solidFill>
                  <a:srgbClr val="22373A"/>
                </a:solidFill>
                <a:latin typeface="Georgia"/>
                <a:cs typeface="Georgia"/>
              </a:rPr>
              <a:t>premeable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100" spc="-35">
                <a:solidFill>
                  <a:srgbClr val="22373A"/>
                </a:solidFill>
                <a:latin typeface="Georgia"/>
                <a:cs typeface="Georgia"/>
              </a:rPr>
              <a:t>reference</a:t>
            </a:r>
            <a:r>
              <a:rPr dirty="0" sz="1100" spc="4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2373A"/>
                </a:solidFill>
                <a:latin typeface="Georgia"/>
                <a:cs typeface="Georgia"/>
              </a:rPr>
              <a:t>library</a:t>
            </a:r>
            <a:endParaRPr sz="1100">
              <a:latin typeface="Georgia"/>
              <a:cs typeface="Georgia"/>
            </a:endParaRPr>
          </a:p>
          <a:p>
            <a:pPr marL="12700" marR="302895">
              <a:lnSpc>
                <a:spcPct val="118000"/>
              </a:lnSpc>
            </a:pP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.html</a:t>
            </a:r>
            <a:r>
              <a:rPr dirty="0" sz="1100" spc="-2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2373A"/>
                </a:solidFill>
                <a:latin typeface="Georgia"/>
                <a:cs typeface="Georgia"/>
              </a:rPr>
              <a:t>output </a:t>
            </a:r>
            <a:r>
              <a:rPr dirty="0" sz="1100" spc="-30">
                <a:solidFill>
                  <a:srgbClr val="22373A"/>
                </a:solidFill>
                <a:latin typeface="Georgia"/>
                <a:cs typeface="Georgia"/>
              </a:rPr>
              <a:t>markdown</a:t>
            </a:r>
            <a:r>
              <a:rPr dirty="0" sz="1100" spc="3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45">
                <a:solidFill>
                  <a:srgbClr val="22373A"/>
                </a:solidFill>
                <a:latin typeface="Georgia"/>
                <a:cs typeface="Georgia"/>
              </a:rPr>
              <a:t>file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.pdf</a:t>
            </a:r>
            <a:r>
              <a:rPr dirty="0" sz="1100" spc="3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2373A"/>
                </a:solidFill>
                <a:latin typeface="Georgia"/>
                <a:cs typeface="Georgia"/>
              </a:rPr>
              <a:t>output</a:t>
            </a:r>
            <a:endParaRPr sz="1100">
              <a:latin typeface="Georgia"/>
              <a:cs typeface="Georgia"/>
            </a:endParaRPr>
          </a:p>
          <a:p>
            <a:pPr marL="13335" marR="5080" indent="-635">
              <a:lnSpc>
                <a:spcPct val="118000"/>
              </a:lnSpc>
            </a:pP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Bash</a:t>
            </a:r>
            <a:r>
              <a:rPr dirty="0" sz="1100" spc="2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35">
                <a:solidFill>
                  <a:srgbClr val="22373A"/>
                </a:solidFill>
                <a:latin typeface="Georgia"/>
                <a:cs typeface="Georgia"/>
              </a:rPr>
              <a:t>command</a:t>
            </a:r>
            <a:r>
              <a:rPr dirty="0" sz="1100" spc="2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30">
                <a:solidFill>
                  <a:srgbClr val="22373A"/>
                </a:solidFill>
                <a:latin typeface="Georgia"/>
                <a:cs typeface="Georgia"/>
              </a:rPr>
              <a:t>file </a:t>
            </a:r>
            <a:r>
              <a:rPr dirty="0" sz="1100" spc="-40">
                <a:solidFill>
                  <a:srgbClr val="22373A"/>
                </a:solidFill>
                <a:latin typeface="Georgia"/>
                <a:cs typeface="Georgia"/>
              </a:rPr>
              <a:t>sunflower</a:t>
            </a:r>
            <a:r>
              <a:rPr dirty="0" sz="1100" spc="5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as</a:t>
            </a:r>
            <a:r>
              <a:rPr dirty="0" sz="1100" spc="5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a</a:t>
            </a:r>
            <a:r>
              <a:rPr dirty="0" sz="1100" spc="5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2373A"/>
                </a:solidFill>
                <a:latin typeface="Georgia"/>
                <a:cs typeface="Georgia"/>
              </a:rPr>
              <a:t>logo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1059700" y="2895346"/>
            <a:ext cx="2489200" cy="0"/>
          </a:xfrm>
          <a:custGeom>
            <a:avLst/>
            <a:gdLst/>
            <a:ahLst/>
            <a:cxnLst/>
            <a:rect l="l" t="t" r="r" b="b"/>
            <a:pathLst>
              <a:path w="2489200" h="0">
                <a:moveTo>
                  <a:pt x="0" y="0"/>
                </a:moveTo>
                <a:lnTo>
                  <a:pt x="2488603" y="0"/>
                </a:lnTo>
              </a:path>
            </a:pathLst>
          </a:custGeom>
          <a:ln w="11010">
            <a:solidFill>
              <a:srgbClr val="22373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15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pc="75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5</a:t>
            </a:fld>
            <a:r>
              <a:rPr dirty="0" spc="130"/>
              <a:t> </a:t>
            </a:r>
            <a:r>
              <a:rPr dirty="0" spc="60"/>
              <a:t>/</a:t>
            </a:r>
            <a:r>
              <a:rPr dirty="0" spc="135"/>
              <a:t> </a:t>
            </a:r>
            <a:r>
              <a:rPr dirty="0" spc="-50"/>
              <a:t>9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049" y="39177"/>
            <a:ext cx="1047115" cy="2076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"/>
              <a:t>T</a:t>
            </a:r>
            <a:r>
              <a:rPr dirty="0" spc="-25"/>
              <a:t>w</a:t>
            </a:r>
            <a:r>
              <a:rPr dirty="0" spc="-25"/>
              <a:t>o</a:t>
            </a:r>
            <a:r>
              <a:rPr dirty="0"/>
              <a:t> </a:t>
            </a:r>
            <a:r>
              <a:rPr dirty="0" spc="-45"/>
              <a:t>Columns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6049" y="0"/>
            <a:ext cx="251955" cy="25093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69608" y="1326578"/>
            <a:ext cx="1944370" cy="822960"/>
          </a:xfrm>
          <a:prstGeom prst="rect">
            <a:avLst/>
          </a:prstGeom>
          <a:solidFill>
            <a:srgbClr val="E5E5FF"/>
          </a:solidFill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r>
              <a:rPr dirty="0" sz="1100" b="1">
                <a:solidFill>
                  <a:srgbClr val="22373A"/>
                </a:solidFill>
                <a:latin typeface="Georgia"/>
                <a:cs typeface="Georgia"/>
              </a:rPr>
              <a:t>Bullet</a:t>
            </a:r>
            <a:r>
              <a:rPr dirty="0" sz="1100" spc="65" b="1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10" b="1">
                <a:solidFill>
                  <a:srgbClr val="22373A"/>
                </a:solidFill>
                <a:latin typeface="Georgia"/>
                <a:cs typeface="Georgia"/>
              </a:rPr>
              <a:t>points</a:t>
            </a:r>
            <a:endParaRPr sz="1100">
              <a:latin typeface="Georgia"/>
              <a:cs typeface="Georgia"/>
            </a:endParaRPr>
          </a:p>
          <a:p>
            <a:pPr marL="274955" indent="-175260">
              <a:lnSpc>
                <a:spcPct val="100000"/>
              </a:lnSpc>
              <a:spcBef>
                <a:spcPts val="445"/>
              </a:spcBef>
              <a:buChar char="•"/>
              <a:tabLst>
                <a:tab pos="274955" algn="l"/>
              </a:tabLst>
            </a:pP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Point</a:t>
            </a:r>
            <a:r>
              <a:rPr dirty="0" sz="1100" spc="2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15">
                <a:solidFill>
                  <a:srgbClr val="22373A"/>
                </a:solidFill>
                <a:latin typeface="Georgia"/>
                <a:cs typeface="Georgia"/>
              </a:rPr>
              <a:t>1</a:t>
            </a:r>
            <a:endParaRPr sz="1100">
              <a:latin typeface="Georgia"/>
              <a:cs typeface="Georgia"/>
            </a:endParaRPr>
          </a:p>
          <a:p>
            <a:pPr marL="274955" indent="-175260">
              <a:lnSpc>
                <a:spcPct val="100000"/>
              </a:lnSpc>
              <a:spcBef>
                <a:spcPts val="235"/>
              </a:spcBef>
              <a:buChar char="•"/>
              <a:tabLst>
                <a:tab pos="274955" algn="l"/>
              </a:tabLst>
            </a:pP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Point</a:t>
            </a:r>
            <a:r>
              <a:rPr dirty="0" sz="1100" spc="2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60">
                <a:solidFill>
                  <a:srgbClr val="22373A"/>
                </a:solidFill>
                <a:latin typeface="Georgia"/>
                <a:cs typeface="Georgia"/>
              </a:rPr>
              <a:t>2</a:t>
            </a:r>
            <a:endParaRPr sz="1100">
              <a:latin typeface="Georgia"/>
              <a:cs typeface="Georgia"/>
            </a:endParaRPr>
          </a:p>
          <a:p>
            <a:pPr marL="274955" indent="-175260">
              <a:lnSpc>
                <a:spcPct val="100000"/>
              </a:lnSpc>
              <a:spcBef>
                <a:spcPts val="240"/>
              </a:spcBef>
              <a:buChar char="•"/>
              <a:tabLst>
                <a:tab pos="274955" algn="l"/>
              </a:tabLst>
            </a:pP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Point</a:t>
            </a:r>
            <a:r>
              <a:rPr dirty="0" sz="1100" spc="2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60">
                <a:solidFill>
                  <a:srgbClr val="22373A"/>
                </a:solidFill>
                <a:latin typeface="Georgia"/>
                <a:cs typeface="Georgia"/>
              </a:rPr>
              <a:t>3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15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pc="75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5</a:t>
            </a:fld>
            <a:r>
              <a:rPr dirty="0" spc="130"/>
              <a:t> </a:t>
            </a:r>
            <a:r>
              <a:rPr dirty="0" spc="60"/>
              <a:t>/</a:t>
            </a:r>
            <a:r>
              <a:rPr dirty="0" spc="135"/>
              <a:t> </a:t>
            </a:r>
            <a:r>
              <a:rPr dirty="0" spc="-50"/>
              <a:t>9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683217" y="1326578"/>
            <a:ext cx="1555750" cy="822960"/>
          </a:xfrm>
          <a:prstGeom prst="rect">
            <a:avLst/>
          </a:prstGeom>
          <a:solidFill>
            <a:srgbClr val="E5E5FF"/>
          </a:solidFill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r>
              <a:rPr dirty="0" sz="1100" spc="-25" b="1">
                <a:solidFill>
                  <a:srgbClr val="22373A"/>
                </a:solidFill>
                <a:latin typeface="Georgia"/>
                <a:cs typeface="Georgia"/>
              </a:rPr>
              <a:t>Ordered</a:t>
            </a:r>
            <a:r>
              <a:rPr dirty="0" sz="1100" spc="40" b="1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20" b="1">
                <a:solidFill>
                  <a:srgbClr val="22373A"/>
                </a:solidFill>
                <a:latin typeface="Georgia"/>
                <a:cs typeface="Georgia"/>
              </a:rPr>
              <a:t>list</a:t>
            </a:r>
            <a:endParaRPr sz="1100">
              <a:latin typeface="Georgia"/>
              <a:cs typeface="Georgia"/>
            </a:endParaRPr>
          </a:p>
          <a:p>
            <a:pPr marL="274320" indent="-174625">
              <a:lnSpc>
                <a:spcPct val="100000"/>
              </a:lnSpc>
              <a:spcBef>
                <a:spcPts val="445"/>
              </a:spcBef>
              <a:buAutoNum type="arabicPeriod"/>
              <a:tabLst>
                <a:tab pos="274320" algn="l"/>
              </a:tabLst>
            </a:pP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First</a:t>
            </a:r>
            <a:r>
              <a:rPr dirty="0" sz="1100" spc="7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2373A"/>
                </a:solidFill>
                <a:latin typeface="Georgia"/>
                <a:cs typeface="Georgia"/>
              </a:rPr>
              <a:t>item</a:t>
            </a:r>
            <a:endParaRPr sz="1100">
              <a:latin typeface="Georgia"/>
              <a:cs typeface="Georgia"/>
            </a:endParaRPr>
          </a:p>
          <a:p>
            <a:pPr marL="274320" indent="-174625">
              <a:lnSpc>
                <a:spcPct val="100000"/>
              </a:lnSpc>
              <a:spcBef>
                <a:spcPts val="235"/>
              </a:spcBef>
              <a:buAutoNum type="arabicPeriod"/>
              <a:tabLst>
                <a:tab pos="274320" algn="l"/>
              </a:tabLst>
            </a:pP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Another</a:t>
            </a:r>
            <a:r>
              <a:rPr dirty="0" sz="1100" spc="-1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2373A"/>
                </a:solidFill>
                <a:latin typeface="Georgia"/>
                <a:cs typeface="Georgia"/>
              </a:rPr>
              <a:t>item</a:t>
            </a:r>
            <a:endParaRPr sz="1100">
              <a:latin typeface="Georgia"/>
              <a:cs typeface="Georgia"/>
            </a:endParaRPr>
          </a:p>
          <a:p>
            <a:pPr marL="274320" indent="-174625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274320" algn="l"/>
              </a:tabLst>
            </a:pPr>
            <a:r>
              <a:rPr dirty="0" sz="1100" spc="70">
                <a:solidFill>
                  <a:srgbClr val="22373A"/>
                </a:solidFill>
                <a:latin typeface="Georgia"/>
                <a:cs typeface="Georgia"/>
              </a:rPr>
              <a:t>A</a:t>
            </a:r>
            <a:r>
              <a:rPr dirty="0" sz="1100" spc="5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third</a:t>
            </a:r>
            <a:r>
              <a:rPr dirty="0" sz="1100" spc="5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2373A"/>
                </a:solidFill>
                <a:latin typeface="Georgia"/>
                <a:cs typeface="Georgia"/>
              </a:rPr>
              <a:t>item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47294" y="2203893"/>
            <a:ext cx="257365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10">
                <a:solidFill>
                  <a:srgbClr val="22373A"/>
                </a:solidFill>
                <a:latin typeface="Georgia"/>
                <a:cs typeface="Georgia"/>
              </a:rPr>
              <a:t>Figure</a:t>
            </a:r>
            <a:r>
              <a:rPr dirty="0" sz="1100" spc="4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65">
                <a:solidFill>
                  <a:srgbClr val="FF0000"/>
                </a:solidFill>
                <a:latin typeface="Georgia"/>
                <a:cs typeface="Georgia"/>
                <a:hlinkClick r:id="rId3" action="ppaction://hlinksldjump"/>
              </a:rPr>
              <a:t>1</a:t>
            </a:r>
            <a:r>
              <a:rPr dirty="0" sz="1100" spc="45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and</a:t>
            </a:r>
            <a:r>
              <a:rPr dirty="0" sz="1100" spc="4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Table</a:t>
            </a:r>
            <a:r>
              <a:rPr dirty="0" sz="1100" spc="4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65">
                <a:solidFill>
                  <a:srgbClr val="FF0000"/>
                </a:solidFill>
                <a:latin typeface="Georgia"/>
                <a:cs typeface="Georgia"/>
                <a:hlinkClick r:id="rId4" action="ppaction://hlinksldjump"/>
              </a:rPr>
              <a:t>1</a:t>
            </a:r>
            <a:r>
              <a:rPr dirty="0" sz="1100" spc="4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can</a:t>
            </a:r>
            <a:r>
              <a:rPr dirty="0" sz="1100" spc="4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be</a:t>
            </a:r>
            <a:r>
              <a:rPr dirty="0" sz="1100" spc="4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30">
                <a:solidFill>
                  <a:srgbClr val="22373A"/>
                </a:solidFill>
                <a:latin typeface="Georgia"/>
                <a:cs typeface="Georgia"/>
              </a:rPr>
              <a:t>referred,</a:t>
            </a:r>
            <a:r>
              <a:rPr dirty="0" sz="1100" spc="4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2373A"/>
                </a:solidFill>
                <a:latin typeface="Georgia"/>
                <a:cs typeface="Georgia"/>
              </a:rPr>
              <a:t>too!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5049" y="39177"/>
            <a:ext cx="52768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40" b="1">
                <a:solidFill>
                  <a:srgbClr val="E5E5FF"/>
                </a:solidFill>
                <a:latin typeface="Georgia"/>
                <a:cs typeface="Georgia"/>
              </a:rPr>
              <a:t>Videos</a:t>
            </a:r>
            <a:endParaRPr sz="1200">
              <a:latin typeface="Georgia"/>
              <a:cs typeface="Georgi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6049" y="0"/>
            <a:ext cx="251955" cy="25093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32" y="527232"/>
            <a:ext cx="3888028" cy="220321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40168" y="2802006"/>
            <a:ext cx="29279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22373A"/>
                </a:solidFill>
                <a:latin typeface="Georgia"/>
                <a:cs typeface="Georgia"/>
              </a:rPr>
              <a:t>Figure</a:t>
            </a:r>
            <a:r>
              <a:rPr dirty="0" sz="1000" spc="35" b="1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000" b="1">
                <a:solidFill>
                  <a:srgbClr val="22373A"/>
                </a:solidFill>
                <a:latin typeface="Georgia"/>
                <a:cs typeface="Georgia"/>
              </a:rPr>
              <a:t>2:</a:t>
            </a:r>
            <a:r>
              <a:rPr dirty="0" sz="1000" spc="145" b="1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2373A"/>
                </a:solidFill>
                <a:latin typeface="Georgia"/>
                <a:cs typeface="Georgia"/>
              </a:rPr>
              <a:t>Plum</a:t>
            </a:r>
            <a:r>
              <a:rPr dirty="0" sz="1000" spc="1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2373A"/>
                </a:solidFill>
                <a:latin typeface="Georgia"/>
                <a:cs typeface="Georgia"/>
              </a:rPr>
              <a:t>and</a:t>
            </a:r>
            <a:r>
              <a:rPr dirty="0" sz="1000" spc="2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22373A"/>
                </a:solidFill>
                <a:latin typeface="Georgia"/>
                <a:cs typeface="Georgia"/>
              </a:rPr>
              <a:t>Popcorn</a:t>
            </a:r>
            <a:r>
              <a:rPr dirty="0" sz="1000" spc="2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2373A"/>
                </a:solidFill>
                <a:latin typeface="Georgia"/>
                <a:cs typeface="Georgia"/>
              </a:rPr>
              <a:t>(</a:t>
            </a:r>
            <a:r>
              <a:rPr dirty="0" u="sng" sz="10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  <a:hlinkClick r:id="rId4"/>
              </a:rPr>
              <a:t>video</a:t>
            </a:r>
            <a:r>
              <a:rPr dirty="0" sz="1000">
                <a:solidFill>
                  <a:srgbClr val="22373A"/>
                </a:solidFill>
                <a:latin typeface="Georgia"/>
                <a:cs typeface="Georgia"/>
              </a:rPr>
              <a:t>)</a:t>
            </a:r>
            <a:r>
              <a:rPr dirty="0" sz="1000" spc="2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2373A"/>
                </a:solidFill>
                <a:latin typeface="Georgia"/>
                <a:cs typeface="Georgia"/>
              </a:rPr>
              <a:t>on</a:t>
            </a:r>
            <a:r>
              <a:rPr dirty="0" sz="1000" spc="1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22373A"/>
                </a:solidFill>
                <a:latin typeface="Georgia"/>
                <a:cs typeface="Georgia"/>
              </a:rPr>
              <a:t>18/2/2025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15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pc="75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5</a:t>
            </a:fld>
            <a:r>
              <a:rPr dirty="0" spc="130"/>
              <a:t> </a:t>
            </a:r>
            <a:r>
              <a:rPr dirty="0" spc="60"/>
              <a:t>/</a:t>
            </a:r>
            <a:r>
              <a:rPr dirty="0" spc="135"/>
              <a:t> </a:t>
            </a:r>
            <a:r>
              <a:rPr dirty="0" spc="-50"/>
              <a:t>9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T</a:t>
            </a:r>
            <a:r>
              <a:rPr dirty="0" spc="-35"/>
              <a:t>o</a:t>
            </a:r>
            <a:r>
              <a:rPr dirty="0" spc="-35"/>
              <a:t>ols</a:t>
            </a:r>
            <a:r>
              <a:rPr dirty="0" spc="50"/>
              <a:t> </a:t>
            </a:r>
            <a:r>
              <a:rPr dirty="0"/>
              <a:t>to</a:t>
            </a:r>
            <a:r>
              <a:rPr dirty="0" spc="50"/>
              <a:t> </a:t>
            </a:r>
            <a:r>
              <a:rPr dirty="0" spc="-40"/>
              <a:t>Render</a:t>
            </a:r>
            <a:r>
              <a:rPr dirty="0" spc="50"/>
              <a:t> </a:t>
            </a:r>
            <a:r>
              <a:rPr dirty="0" spc="-55"/>
              <a:t>Markdown</a:t>
            </a:r>
            <a:r>
              <a:rPr dirty="0" spc="50"/>
              <a:t> </a:t>
            </a:r>
            <a:r>
              <a:rPr dirty="0" spc="-25"/>
              <a:t>Slides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6049" y="0"/>
            <a:ext cx="251955" cy="250939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0"/>
              <a:t>Four</a:t>
            </a:r>
            <a:r>
              <a:rPr dirty="0" spc="5"/>
              <a:t> </a:t>
            </a:r>
            <a:r>
              <a:rPr dirty="0"/>
              <a:t>of</a:t>
            </a:r>
            <a:r>
              <a:rPr dirty="0" spc="10"/>
              <a:t> </a:t>
            </a:r>
            <a:r>
              <a:rPr dirty="0"/>
              <a:t>them</a:t>
            </a:r>
            <a:r>
              <a:rPr dirty="0" spc="5"/>
              <a:t> </a:t>
            </a:r>
            <a:r>
              <a:rPr dirty="0"/>
              <a:t>are</a:t>
            </a:r>
            <a:r>
              <a:rPr dirty="0" spc="10"/>
              <a:t> </a:t>
            </a:r>
            <a:r>
              <a:rPr dirty="0" spc="-20"/>
              <a:t>indicated</a:t>
            </a:r>
            <a:r>
              <a:rPr dirty="0" spc="10"/>
              <a:t> </a:t>
            </a:r>
            <a:r>
              <a:rPr dirty="0" spc="-10"/>
              <a:t>here,</a:t>
            </a:r>
          </a:p>
          <a:p>
            <a:pPr marL="287655" marR="5080" indent="-175260">
              <a:lnSpc>
                <a:spcPct val="118000"/>
              </a:lnSpc>
              <a:spcBef>
                <a:spcPts val="675"/>
              </a:spcBef>
              <a:buFont typeface="Georgia"/>
              <a:buChar char="•"/>
              <a:tabLst>
                <a:tab pos="289560" algn="l"/>
              </a:tabLst>
            </a:pPr>
            <a:r>
              <a:rPr dirty="0" spc="-20" b="1">
                <a:latin typeface="Georgia"/>
                <a:cs typeface="Georgia"/>
              </a:rPr>
              <a:t>Pandoc</a:t>
            </a:r>
            <a:r>
              <a:rPr dirty="0" spc="-20"/>
              <a:t>:</a:t>
            </a:r>
            <a:r>
              <a:rPr dirty="0" spc="105"/>
              <a:t> </a:t>
            </a:r>
            <a:r>
              <a:rPr dirty="0"/>
              <a:t>Convert</a:t>
            </a:r>
            <a:r>
              <a:rPr dirty="0" spc="20"/>
              <a:t> </a:t>
            </a:r>
            <a:r>
              <a:rPr dirty="0" spc="-25"/>
              <a:t>Markdown</a:t>
            </a:r>
            <a:r>
              <a:rPr dirty="0" spc="20"/>
              <a:t> </a:t>
            </a:r>
            <a:r>
              <a:rPr dirty="0"/>
              <a:t>to</a:t>
            </a:r>
            <a:r>
              <a:rPr dirty="0" spc="20"/>
              <a:t> </a:t>
            </a:r>
            <a:r>
              <a:rPr dirty="0" spc="-20"/>
              <a:t>various</a:t>
            </a:r>
            <a:r>
              <a:rPr dirty="0" spc="15"/>
              <a:t> </a:t>
            </a:r>
            <a:r>
              <a:rPr dirty="0" spc="-10"/>
              <a:t>formats,</a:t>
            </a:r>
            <a:r>
              <a:rPr dirty="0" spc="20"/>
              <a:t> </a:t>
            </a:r>
            <a:r>
              <a:rPr dirty="0" spc="-10"/>
              <a:t>including </a:t>
            </a:r>
            <a:r>
              <a:rPr dirty="0" spc="-10"/>
              <a:t>	</a:t>
            </a:r>
            <a:r>
              <a:rPr dirty="0" spc="-25"/>
              <a:t>slides</a:t>
            </a:r>
            <a:r>
              <a:rPr dirty="0" spc="40"/>
              <a:t> </a:t>
            </a:r>
            <a:r>
              <a:rPr dirty="0"/>
              <a:t>in</a:t>
            </a:r>
            <a:r>
              <a:rPr dirty="0" spc="45"/>
              <a:t> </a:t>
            </a:r>
            <a:r>
              <a:rPr dirty="0"/>
              <a:t>HTML5</a:t>
            </a:r>
            <a:r>
              <a:rPr dirty="0" spc="45"/>
              <a:t> </a:t>
            </a:r>
            <a:r>
              <a:rPr dirty="0"/>
              <a:t>or</a:t>
            </a:r>
            <a:r>
              <a:rPr dirty="0" spc="45"/>
              <a:t> </a:t>
            </a:r>
            <a:r>
              <a:rPr dirty="0"/>
              <a:t>LaTeX</a:t>
            </a:r>
            <a:r>
              <a:rPr dirty="0" spc="45"/>
              <a:t> </a:t>
            </a:r>
            <a:r>
              <a:rPr dirty="0" spc="-10"/>
              <a:t>Beamer.</a:t>
            </a:r>
            <a:r>
              <a:rPr dirty="0" spc="140"/>
              <a:t> </a:t>
            </a:r>
            <a:r>
              <a:rPr dirty="0"/>
              <a:t>The</a:t>
            </a:r>
            <a:r>
              <a:rPr dirty="0" spc="45"/>
              <a:t> </a:t>
            </a:r>
            <a:r>
              <a:rPr dirty="0" spc="-10"/>
              <a:t>current </a:t>
            </a:r>
            <a:r>
              <a:rPr dirty="0" spc="-10"/>
              <a:t>	</a:t>
            </a:r>
            <a:r>
              <a:rPr dirty="0" spc="-30"/>
              <a:t>presentation</a:t>
            </a:r>
            <a:r>
              <a:rPr dirty="0" spc="40"/>
              <a:t> </a:t>
            </a:r>
            <a:r>
              <a:rPr dirty="0"/>
              <a:t>is</a:t>
            </a:r>
            <a:r>
              <a:rPr dirty="0" spc="40"/>
              <a:t> </a:t>
            </a:r>
            <a:r>
              <a:rPr dirty="0" spc="-35"/>
              <a:t>rendered</a:t>
            </a:r>
            <a:r>
              <a:rPr dirty="0" spc="45"/>
              <a:t> </a:t>
            </a:r>
            <a:r>
              <a:rPr dirty="0"/>
              <a:t>with</a:t>
            </a:r>
            <a:r>
              <a:rPr dirty="0" spc="40"/>
              <a:t> </a:t>
            </a:r>
            <a:r>
              <a:rPr dirty="0" spc="-10"/>
              <a:t>v2.18.</a:t>
            </a:r>
          </a:p>
          <a:p>
            <a:pPr marL="287655" marR="61594" indent="-175260">
              <a:lnSpc>
                <a:spcPct val="118000"/>
              </a:lnSpc>
              <a:spcBef>
                <a:spcPts val="5"/>
              </a:spcBef>
              <a:buFont typeface="Georgia"/>
              <a:buChar char="•"/>
              <a:tabLst>
                <a:tab pos="289560" algn="l"/>
              </a:tabLst>
            </a:pPr>
            <a:r>
              <a:rPr dirty="0" b="1">
                <a:latin typeface="Georgia"/>
                <a:cs typeface="Georgia"/>
              </a:rPr>
              <a:t>Marp</a:t>
            </a:r>
            <a:r>
              <a:rPr dirty="0"/>
              <a:t>:</a:t>
            </a:r>
            <a:r>
              <a:rPr dirty="0" spc="110"/>
              <a:t> </a:t>
            </a:r>
            <a:r>
              <a:rPr dirty="0" spc="70"/>
              <a:t>A</a:t>
            </a:r>
            <a:r>
              <a:rPr dirty="0" spc="25"/>
              <a:t> </a:t>
            </a:r>
            <a:r>
              <a:rPr dirty="0"/>
              <a:t>tool</a:t>
            </a:r>
            <a:r>
              <a:rPr dirty="0" spc="20"/>
              <a:t> </a:t>
            </a:r>
            <a:r>
              <a:rPr dirty="0"/>
              <a:t>for</a:t>
            </a:r>
            <a:r>
              <a:rPr dirty="0" spc="20"/>
              <a:t> </a:t>
            </a:r>
            <a:r>
              <a:rPr dirty="0" spc="-10"/>
              <a:t>creating</a:t>
            </a:r>
            <a:r>
              <a:rPr dirty="0" spc="25"/>
              <a:t> </a:t>
            </a:r>
            <a:r>
              <a:rPr dirty="0" spc="-25"/>
              <a:t>slides</a:t>
            </a:r>
            <a:r>
              <a:rPr dirty="0" spc="20"/>
              <a:t> </a:t>
            </a:r>
            <a:r>
              <a:rPr dirty="0"/>
              <a:t>directly</a:t>
            </a:r>
            <a:r>
              <a:rPr dirty="0" spc="25"/>
              <a:t> </a:t>
            </a:r>
            <a:r>
              <a:rPr dirty="0" spc="-20"/>
              <a:t>from</a:t>
            </a:r>
            <a:r>
              <a:rPr dirty="0" spc="20"/>
              <a:t> </a:t>
            </a:r>
            <a:r>
              <a:rPr dirty="0" spc="-10"/>
              <a:t>Markdown </a:t>
            </a:r>
            <a:r>
              <a:rPr dirty="0" spc="-10"/>
              <a:t>	</a:t>
            </a:r>
            <a:r>
              <a:rPr dirty="0"/>
              <a:t>and</a:t>
            </a:r>
            <a:r>
              <a:rPr dirty="0" spc="25"/>
              <a:t> </a:t>
            </a:r>
            <a:r>
              <a:rPr dirty="0"/>
              <a:t>the</a:t>
            </a:r>
            <a:r>
              <a:rPr dirty="0" spc="30"/>
              <a:t> </a:t>
            </a:r>
            <a:r>
              <a:rPr dirty="0"/>
              <a:t>.html</a:t>
            </a:r>
            <a:r>
              <a:rPr dirty="0" spc="30"/>
              <a:t> </a:t>
            </a:r>
            <a:r>
              <a:rPr dirty="0"/>
              <a:t>in</a:t>
            </a:r>
            <a:r>
              <a:rPr dirty="0" spc="25"/>
              <a:t> </a:t>
            </a:r>
            <a:r>
              <a:rPr dirty="0"/>
              <a:t>this</a:t>
            </a:r>
            <a:r>
              <a:rPr dirty="0" spc="30"/>
              <a:t> </a:t>
            </a:r>
            <a:r>
              <a:rPr dirty="0" spc="-30"/>
              <a:t>presentation</a:t>
            </a:r>
            <a:r>
              <a:rPr dirty="0" spc="30"/>
              <a:t> </a:t>
            </a:r>
            <a:r>
              <a:rPr dirty="0"/>
              <a:t>is</a:t>
            </a:r>
            <a:r>
              <a:rPr dirty="0" spc="25"/>
              <a:t> </a:t>
            </a:r>
            <a:r>
              <a:rPr dirty="0" spc="-35"/>
              <a:t>rendered</a:t>
            </a:r>
            <a:r>
              <a:rPr dirty="0" spc="30"/>
              <a:t> </a:t>
            </a:r>
            <a:r>
              <a:rPr dirty="0"/>
              <a:t>with</a:t>
            </a:r>
            <a:r>
              <a:rPr dirty="0" spc="30"/>
              <a:t> </a:t>
            </a:r>
            <a:r>
              <a:rPr dirty="0" spc="-10"/>
              <a:t>v4.1.1.</a:t>
            </a:r>
          </a:p>
          <a:p>
            <a:pPr marL="287655" marR="299720" indent="-175260">
              <a:lnSpc>
                <a:spcPct val="118000"/>
              </a:lnSpc>
              <a:buFont typeface="Georgia"/>
              <a:buChar char="•"/>
              <a:tabLst>
                <a:tab pos="289560" algn="l"/>
              </a:tabLst>
            </a:pPr>
            <a:r>
              <a:rPr dirty="0" spc="-20" b="1">
                <a:latin typeface="Georgia"/>
                <a:cs typeface="Georgia"/>
              </a:rPr>
              <a:t>Reveal.js</a:t>
            </a:r>
            <a:r>
              <a:rPr dirty="0" spc="-20"/>
              <a:t>:</a:t>
            </a:r>
            <a:r>
              <a:rPr dirty="0" spc="110"/>
              <a:t> </a:t>
            </a:r>
            <a:r>
              <a:rPr dirty="0" spc="-10"/>
              <a:t>Use</a:t>
            </a:r>
            <a:r>
              <a:rPr dirty="0" spc="25"/>
              <a:t> </a:t>
            </a:r>
            <a:r>
              <a:rPr dirty="0" spc="-10">
                <a:solidFill>
                  <a:srgbClr val="FF0000"/>
                </a:solidFill>
                <a:hlinkClick r:id="rId3"/>
              </a:rPr>
              <a:t>Reveal.js</a:t>
            </a:r>
            <a:r>
              <a:rPr dirty="0" spc="20">
                <a:solidFill>
                  <a:srgbClr val="FF0000"/>
                </a:solidFill>
              </a:rPr>
              <a:t> </a:t>
            </a:r>
            <a:r>
              <a:rPr dirty="0"/>
              <a:t>for</a:t>
            </a:r>
            <a:r>
              <a:rPr dirty="0" spc="25"/>
              <a:t> </a:t>
            </a:r>
            <a:r>
              <a:rPr dirty="0" spc="-10"/>
              <a:t>beautiful</a:t>
            </a:r>
            <a:r>
              <a:rPr dirty="0" spc="20"/>
              <a:t> </a:t>
            </a:r>
            <a:r>
              <a:rPr dirty="0" spc="-50"/>
              <a:t>web-</a:t>
            </a:r>
            <a:r>
              <a:rPr dirty="0" spc="-10"/>
              <a:t>based </a:t>
            </a:r>
            <a:r>
              <a:rPr dirty="0" spc="-10"/>
              <a:t>	</a:t>
            </a:r>
            <a:r>
              <a:rPr dirty="0" spc="-25"/>
              <a:t>presentations.</a:t>
            </a:r>
            <a:r>
              <a:rPr dirty="0" spc="125"/>
              <a:t> </a:t>
            </a:r>
            <a:r>
              <a:rPr dirty="0" spc="70"/>
              <a:t>A</a:t>
            </a:r>
            <a:r>
              <a:rPr dirty="0" spc="35"/>
              <a:t> </a:t>
            </a:r>
            <a:r>
              <a:rPr dirty="0" spc="-30"/>
              <a:t>wonderful</a:t>
            </a:r>
            <a:r>
              <a:rPr dirty="0" spc="35"/>
              <a:t> </a:t>
            </a:r>
            <a:r>
              <a:rPr dirty="0" spc="-30"/>
              <a:t>demo</a:t>
            </a:r>
            <a:r>
              <a:rPr dirty="0" spc="35"/>
              <a:t> </a:t>
            </a:r>
            <a:r>
              <a:rPr dirty="0"/>
              <a:t>is</a:t>
            </a:r>
            <a:r>
              <a:rPr dirty="0" spc="30"/>
              <a:t> </a:t>
            </a:r>
            <a:r>
              <a:rPr dirty="0"/>
              <a:t>by</a:t>
            </a:r>
            <a:r>
              <a:rPr dirty="0" spc="45"/>
              <a:t> </a:t>
            </a:r>
            <a:r>
              <a:rPr dirty="0" spc="-25" b="1">
                <a:latin typeface="Georgia"/>
                <a:cs typeface="Georgia"/>
              </a:rPr>
              <a:t>quarto</a:t>
            </a:r>
            <a:r>
              <a:rPr dirty="0" spc="20" b="1">
                <a:latin typeface="Georgia"/>
                <a:cs typeface="Georgia"/>
              </a:rPr>
              <a:t> </a:t>
            </a:r>
            <a:r>
              <a:rPr dirty="0" spc="-10"/>
              <a:t>below.</a:t>
            </a:r>
          </a:p>
          <a:p>
            <a:pPr marL="287655" marR="102870" indent="-175260">
              <a:lnSpc>
                <a:spcPct val="118000"/>
              </a:lnSpc>
              <a:buFont typeface="Georgia"/>
              <a:buChar char="•"/>
              <a:tabLst>
                <a:tab pos="289560" algn="l"/>
              </a:tabLst>
            </a:pPr>
            <a:r>
              <a:rPr dirty="0" spc="-25" b="1">
                <a:latin typeface="Georgia"/>
                <a:cs typeface="Georgia"/>
              </a:rPr>
              <a:t>quarto</a:t>
            </a:r>
            <a:r>
              <a:rPr dirty="0" spc="-25"/>
              <a:t>:</a:t>
            </a:r>
            <a:r>
              <a:rPr dirty="0" spc="85"/>
              <a:t> </a:t>
            </a:r>
            <a:r>
              <a:rPr dirty="0"/>
              <a:t>Contain</a:t>
            </a:r>
            <a:r>
              <a:rPr dirty="0" spc="5"/>
              <a:t> </a:t>
            </a:r>
            <a:r>
              <a:rPr dirty="0" spc="-40"/>
              <a:t>comprehensive</a:t>
            </a:r>
            <a:r>
              <a:rPr dirty="0" spc="5"/>
              <a:t> </a:t>
            </a:r>
            <a:r>
              <a:rPr dirty="0" spc="-10"/>
              <a:t>facilities</a:t>
            </a:r>
            <a:r>
              <a:rPr dirty="0"/>
              <a:t> for</a:t>
            </a:r>
            <a:r>
              <a:rPr dirty="0" spc="5"/>
              <a:t> </a:t>
            </a:r>
            <a:r>
              <a:rPr dirty="0" spc="-10"/>
              <a:t>rendering </a:t>
            </a:r>
            <a:r>
              <a:rPr dirty="0" spc="-10"/>
              <a:t>	</a:t>
            </a:r>
            <a:r>
              <a:rPr dirty="0" spc="-30"/>
              <a:t>presentations</a:t>
            </a:r>
            <a:r>
              <a:rPr dirty="0" spc="55"/>
              <a:t> </a:t>
            </a:r>
            <a:r>
              <a:rPr dirty="0" spc="-25"/>
              <a:t>including</a:t>
            </a:r>
            <a:r>
              <a:rPr dirty="0" spc="55"/>
              <a:t> </a:t>
            </a:r>
            <a:r>
              <a:rPr dirty="0" spc="-10"/>
              <a:t>support</a:t>
            </a:r>
            <a:r>
              <a:rPr dirty="0" spc="60"/>
              <a:t> </a:t>
            </a:r>
            <a:r>
              <a:rPr dirty="0"/>
              <a:t>for</a:t>
            </a:r>
            <a:r>
              <a:rPr dirty="0" spc="55"/>
              <a:t> </a:t>
            </a:r>
            <a:r>
              <a:rPr dirty="0" spc="-20"/>
              <a:t>pandoc/Reveal.js,</a:t>
            </a:r>
            <a:r>
              <a:rPr dirty="0" spc="60"/>
              <a:t> </a:t>
            </a:r>
            <a:r>
              <a:rPr dirty="0" spc="-25"/>
              <a:t>see </a:t>
            </a:r>
            <a:r>
              <a:rPr dirty="0" spc="-25"/>
              <a:t>	</a:t>
            </a:r>
            <a:r>
              <a:rPr dirty="0" spc="-10">
                <a:solidFill>
                  <a:srgbClr val="FF0000"/>
                </a:solidFill>
                <a:hlinkClick r:id="rId4"/>
              </a:rPr>
              <a:t>https://quarto.org/</a:t>
            </a:r>
            <a:r>
              <a:rPr dirty="0" spc="-10"/>
              <a:t>.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15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pc="75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8</a:t>
            </a:fld>
            <a:r>
              <a:rPr dirty="0" spc="130"/>
              <a:t> </a:t>
            </a:r>
            <a:r>
              <a:rPr dirty="0" spc="60"/>
              <a:t>/</a:t>
            </a:r>
            <a:r>
              <a:rPr dirty="0" spc="135"/>
              <a:t> </a:t>
            </a:r>
            <a:r>
              <a:rPr dirty="0" spc="-50"/>
              <a:t>9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60"/>
              <a:t>References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6049" y="0"/>
            <a:ext cx="251955" cy="25093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40372" y="1580501"/>
            <a:ext cx="13335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25">
                <a:solidFill>
                  <a:srgbClr val="22373A"/>
                </a:solidFill>
                <a:latin typeface="Georgia"/>
                <a:cs typeface="Georgia"/>
              </a:rPr>
              <a:t>1.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15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pc="75"/>
              <a:t>Page</a:t>
            </a:r>
            <a:r>
              <a:rPr dirty="0" spc="125"/>
              <a:t> </a:t>
            </a:r>
            <a:fld id="{81D60167-4931-47E6-BA6A-407CBD079E47}" type="slidenum">
              <a:rPr dirty="0"/>
              <a:t>8</a:t>
            </a:fld>
            <a:r>
              <a:rPr dirty="0" spc="130"/>
              <a:t> </a:t>
            </a:r>
            <a:r>
              <a:rPr dirty="0" spc="60"/>
              <a:t>/</a:t>
            </a:r>
            <a:r>
              <a:rPr dirty="0" spc="135"/>
              <a:t> </a:t>
            </a:r>
            <a:r>
              <a:rPr dirty="0" spc="-50"/>
              <a:t>9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755294" y="1548876"/>
            <a:ext cx="350647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445">
              <a:lnSpc>
                <a:spcPct val="118000"/>
              </a:lnSpc>
              <a:spcBef>
                <a:spcPts val="100"/>
              </a:spcBef>
            </a:pP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Zhao,</a:t>
            </a:r>
            <a:r>
              <a:rPr dirty="0" sz="1100" spc="4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J.</a:t>
            </a:r>
            <a:r>
              <a:rPr dirty="0" sz="1100" spc="4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H.</a:t>
            </a:r>
            <a:r>
              <a:rPr dirty="0" sz="1100" spc="4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55">
                <a:solidFill>
                  <a:srgbClr val="22373A"/>
                </a:solidFill>
                <a:latin typeface="Georgia"/>
                <a:cs typeface="Georgia"/>
              </a:rPr>
              <a:t>&amp;</a:t>
            </a:r>
            <a:r>
              <a:rPr dirty="0" sz="1100" spc="4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Tan,</a:t>
            </a:r>
            <a:r>
              <a:rPr dirty="0" sz="1100" spc="4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Q.</a:t>
            </a:r>
            <a:r>
              <a:rPr dirty="0" sz="1100" spc="4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FF0000"/>
                </a:solidFill>
                <a:latin typeface="Georgia"/>
                <a:cs typeface="Georgia"/>
                <a:hlinkClick r:id="rId3"/>
              </a:rPr>
              <a:t>Integrated</a:t>
            </a:r>
            <a:r>
              <a:rPr dirty="0" sz="1100" spc="45">
                <a:solidFill>
                  <a:srgbClr val="FF0000"/>
                </a:solidFill>
                <a:latin typeface="Georgia"/>
                <a:cs typeface="Georgia"/>
                <a:hlinkClick r:id="rId3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Georgia"/>
                <a:cs typeface="Georgia"/>
                <a:hlinkClick r:id="rId3"/>
              </a:rPr>
              <a:t>analysis</a:t>
            </a:r>
            <a:r>
              <a:rPr dirty="0" sz="1100" spc="45">
                <a:solidFill>
                  <a:srgbClr val="FF0000"/>
                </a:solidFill>
                <a:latin typeface="Georgia"/>
                <a:cs typeface="Georgia"/>
                <a:hlinkClick r:id="rId3"/>
              </a:rPr>
              <a:t> </a:t>
            </a:r>
            <a:r>
              <a:rPr dirty="0" sz="1100">
                <a:solidFill>
                  <a:srgbClr val="FF0000"/>
                </a:solidFill>
                <a:latin typeface="Georgia"/>
                <a:cs typeface="Georgia"/>
                <a:hlinkClick r:id="rId3"/>
              </a:rPr>
              <a:t>of</a:t>
            </a:r>
            <a:r>
              <a:rPr dirty="0" sz="1100" spc="40">
                <a:solidFill>
                  <a:srgbClr val="FF0000"/>
                </a:solidFill>
                <a:latin typeface="Georgia"/>
                <a:cs typeface="Georgia"/>
                <a:hlinkClick r:id="rId3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Georgia"/>
                <a:cs typeface="Georgia"/>
                <a:hlinkClick r:id="rId3"/>
              </a:rPr>
              <a:t>genetic</a:t>
            </a:r>
            <a:r>
              <a:rPr dirty="0" sz="1100" spc="45">
                <a:solidFill>
                  <a:srgbClr val="FF0000"/>
                </a:solidFill>
                <a:latin typeface="Georgia"/>
                <a:cs typeface="Georgia"/>
                <a:hlinkClick r:id="rId3"/>
              </a:rPr>
              <a:t> </a:t>
            </a:r>
            <a:r>
              <a:rPr dirty="0" sz="1100" spc="-20">
                <a:solidFill>
                  <a:srgbClr val="FF0000"/>
                </a:solidFill>
                <a:latin typeface="Georgia"/>
                <a:cs typeface="Georgia"/>
                <a:hlinkClick r:id="rId3"/>
              </a:rPr>
              <a:t>data</a:t>
            </a:r>
            <a:r>
              <a:rPr dirty="0" sz="1100" spc="-2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FF0000"/>
                </a:solidFill>
                <a:latin typeface="Georgia"/>
                <a:cs typeface="Georgia"/>
                <a:hlinkClick r:id="rId3"/>
              </a:rPr>
              <a:t>with</a:t>
            </a:r>
            <a:r>
              <a:rPr dirty="0" sz="1100" spc="125">
                <a:solidFill>
                  <a:srgbClr val="FF0000"/>
                </a:solidFill>
                <a:latin typeface="Georgia"/>
                <a:cs typeface="Georgia"/>
                <a:hlinkClick r:id="rId3"/>
              </a:rPr>
              <a:t> </a:t>
            </a:r>
            <a:r>
              <a:rPr dirty="0" sz="1100">
                <a:solidFill>
                  <a:srgbClr val="FF0000"/>
                </a:solidFill>
                <a:latin typeface="Georgia"/>
                <a:cs typeface="Georgia"/>
                <a:hlinkClick r:id="rId3"/>
              </a:rPr>
              <a:t>R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.</a:t>
            </a:r>
            <a:r>
              <a:rPr dirty="0" sz="1100" spc="12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i="1">
                <a:solidFill>
                  <a:srgbClr val="22373A"/>
                </a:solidFill>
                <a:latin typeface="Times New Roman"/>
                <a:cs typeface="Times New Roman"/>
              </a:rPr>
              <a:t>Hum</a:t>
            </a:r>
            <a:r>
              <a:rPr dirty="0" sz="1100" spc="145" i="1">
                <a:solidFill>
                  <a:srgbClr val="22373A"/>
                </a:solidFill>
                <a:latin typeface="Times New Roman"/>
                <a:cs typeface="Times New Roman"/>
              </a:rPr>
              <a:t> </a:t>
            </a:r>
            <a:r>
              <a:rPr dirty="0" sz="1100" i="1">
                <a:solidFill>
                  <a:srgbClr val="22373A"/>
                </a:solidFill>
                <a:latin typeface="Times New Roman"/>
                <a:cs typeface="Times New Roman"/>
              </a:rPr>
              <a:t>Genomics</a:t>
            </a:r>
            <a:r>
              <a:rPr dirty="0" sz="1100" spc="165" i="1">
                <a:solidFill>
                  <a:srgbClr val="22373A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22373A"/>
                </a:solidFill>
                <a:latin typeface="Georgia"/>
                <a:cs typeface="Georgia"/>
              </a:rPr>
              <a:t>2</a:t>
            </a:r>
            <a:r>
              <a:rPr dirty="0" sz="1100">
                <a:solidFill>
                  <a:srgbClr val="22373A"/>
                </a:solidFill>
                <a:latin typeface="Georgia"/>
                <a:cs typeface="Georgia"/>
              </a:rPr>
              <a:t>,</a:t>
            </a:r>
            <a:r>
              <a:rPr dirty="0" sz="1100" spc="12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70">
                <a:solidFill>
                  <a:srgbClr val="22373A"/>
                </a:solidFill>
                <a:latin typeface="Georgia"/>
                <a:cs typeface="Georgia"/>
              </a:rPr>
              <a:t>258–65</a:t>
            </a:r>
            <a:r>
              <a:rPr dirty="0" sz="1100" spc="125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2373A"/>
                </a:solidFill>
                <a:latin typeface="Georgia"/>
                <a:cs typeface="Georgia"/>
              </a:rPr>
              <a:t>(2006).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  <p:transition spd="fast">
    <p:cut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Jing Hua Zhao</dc:creator>
  <cp:keywords>Genetic Association, R Programming, Statistical Genetics, GWAS</cp:keywords>
  <dc:title>A Template for Markdown Beamer Slides with Pandoc</dc:title>
  <dcterms:created xsi:type="dcterms:W3CDTF">2025-02-23T17:41:53Z</dcterms:created>
  <dcterms:modified xsi:type="dcterms:W3CDTF">2025-02-23T17:41:53Z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2025-02-23T00:00:00Z</vt:filetime>
  </property>
  <property fmtid="{D5CDD505-2E9C-101B-9397-08002B2CF9AE}" pid="3" name="Creator">
    <vt:lpwstr>LaTeX via pandoc</vt:lpwstr>
  </property>
  <property fmtid="{D5CDD505-2E9C-101B-9397-08002B2CF9AE}" pid="4" name="LastSaved">
    <vt:filetime>2025-02-23T00:00:00Z</vt:filetime>
  </property>
  <property fmtid="{D5CDD505-2E9C-101B-9397-08002B2CF9AE}" pid="5" name="PTEX.Fullbanner">
    <vt:lpwstr>This is pdfTeX, Version 3.14159265-2.6-1.40.16 (TeX Live 2015) kpathsea version 6.2.1</vt:lpwstr>
  </property>
  <property fmtid="{D5CDD505-2E9C-101B-9397-08002B2CF9AE}" pid="6" name="Producer">
    <vt:lpwstr>pdfTeX-1.40.16</vt:lpwstr>
  </property>
</Properties>
</file>